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1" r:id="rId3"/>
    <p:sldId id="355" r:id="rId4"/>
    <p:sldId id="354" r:id="rId5"/>
    <p:sldId id="356" r:id="rId6"/>
    <p:sldId id="357" r:id="rId7"/>
    <p:sldId id="363" r:id="rId8"/>
    <p:sldId id="358" r:id="rId9"/>
    <p:sldId id="362" r:id="rId10"/>
    <p:sldId id="359" r:id="rId11"/>
    <p:sldId id="360" r:id="rId12"/>
    <p:sldId id="361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4" r:id="rId26"/>
    <p:sldId id="339" r:id="rId27"/>
    <p:sldId id="340" r:id="rId28"/>
    <p:sldId id="343" r:id="rId29"/>
    <p:sldId id="344" r:id="rId30"/>
    <p:sldId id="345" r:id="rId31"/>
    <p:sldId id="349" r:id="rId32"/>
    <p:sldId id="351" r:id="rId33"/>
    <p:sldId id="352" r:id="rId34"/>
    <p:sldId id="316" r:id="rId35"/>
    <p:sldId id="317" r:id="rId36"/>
    <p:sldId id="258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46B8C-934E-4A13-8E35-F779B38213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D08069-8264-49B2-AB2B-39D93CD91B5F}">
      <dgm:prSet phldrT="[Texto]"/>
      <dgm:spPr/>
      <dgm:t>
        <a:bodyPr/>
        <a:lstStyle/>
        <a:p>
          <a:pPr algn="ctr"/>
          <a:r>
            <a:rPr lang="pt-BR" dirty="0" smtClean="0"/>
            <a:t>Matéria primas		</a:t>
          </a:r>
          <a:endParaRPr lang="pt-BR" dirty="0"/>
        </a:p>
      </dgm:t>
    </dgm:pt>
    <dgm:pt modelId="{C6CF1B3D-4C3D-4B2E-BD5F-BFC1B7C1F5F8}" type="parTrans" cxnId="{0E6DE5B4-568C-4515-87EA-1CBCC76D733D}">
      <dgm:prSet/>
      <dgm:spPr/>
      <dgm:t>
        <a:bodyPr/>
        <a:lstStyle/>
        <a:p>
          <a:endParaRPr lang="pt-BR"/>
        </a:p>
      </dgm:t>
    </dgm:pt>
    <dgm:pt modelId="{5EA9172E-C0BE-480B-BD73-E788FE29C750}" type="sibTrans" cxnId="{0E6DE5B4-568C-4515-87EA-1CBCC76D733D}">
      <dgm:prSet/>
      <dgm:spPr/>
      <dgm:t>
        <a:bodyPr/>
        <a:lstStyle/>
        <a:p>
          <a:endParaRPr lang="pt-BR"/>
        </a:p>
      </dgm:t>
    </dgm:pt>
    <dgm:pt modelId="{1C04D432-9A28-4EC6-B16F-34A81EFCBCD1}">
      <dgm:prSet phldrT="[Texto]"/>
      <dgm:spPr/>
      <dgm:t>
        <a:bodyPr/>
        <a:lstStyle/>
        <a:p>
          <a:pPr algn="l"/>
          <a:r>
            <a:rPr lang="pt-BR" dirty="0" smtClean="0"/>
            <a:t>Preparação a tecelagem</a:t>
          </a:r>
          <a:endParaRPr lang="pt-BR" dirty="0"/>
        </a:p>
      </dgm:t>
    </dgm:pt>
    <dgm:pt modelId="{24F151BD-ABB4-43C8-8EA1-675882A4F4F5}" type="parTrans" cxnId="{D00CA14C-1513-44EA-B38B-CCA23A6296BD}">
      <dgm:prSet/>
      <dgm:spPr/>
      <dgm:t>
        <a:bodyPr/>
        <a:lstStyle/>
        <a:p>
          <a:endParaRPr lang="pt-BR"/>
        </a:p>
      </dgm:t>
    </dgm:pt>
    <dgm:pt modelId="{99223BF2-6336-468C-AD42-3EDBB509CEFF}" type="sibTrans" cxnId="{D00CA14C-1513-44EA-B38B-CCA23A6296BD}">
      <dgm:prSet/>
      <dgm:spPr/>
      <dgm:t>
        <a:bodyPr/>
        <a:lstStyle/>
        <a:p>
          <a:endParaRPr lang="pt-BR"/>
        </a:p>
      </dgm:t>
    </dgm:pt>
    <dgm:pt modelId="{E27CB1CB-B3B1-49CE-A90D-3FD7BC8EA473}">
      <dgm:prSet phldrT="[Texto]"/>
      <dgm:spPr/>
      <dgm:t>
        <a:bodyPr/>
        <a:lstStyle/>
        <a:p>
          <a:r>
            <a:rPr lang="pt-BR" dirty="0" smtClean="0"/>
            <a:t>Tecelagem</a:t>
          </a:r>
          <a:endParaRPr lang="pt-BR" dirty="0"/>
        </a:p>
      </dgm:t>
    </dgm:pt>
    <dgm:pt modelId="{B6586192-2D48-4D9A-9A1E-119FD3307E04}" type="parTrans" cxnId="{07B7CD4C-3A31-4B43-8C72-EE1925D7BF1E}">
      <dgm:prSet/>
      <dgm:spPr/>
      <dgm:t>
        <a:bodyPr/>
        <a:lstStyle/>
        <a:p>
          <a:endParaRPr lang="pt-BR"/>
        </a:p>
      </dgm:t>
    </dgm:pt>
    <dgm:pt modelId="{DCADFDF7-31C1-48F0-A36A-CB5C69DF0553}" type="sibTrans" cxnId="{07B7CD4C-3A31-4B43-8C72-EE1925D7BF1E}">
      <dgm:prSet/>
      <dgm:spPr/>
      <dgm:t>
        <a:bodyPr/>
        <a:lstStyle/>
        <a:p>
          <a:endParaRPr lang="pt-BR"/>
        </a:p>
      </dgm:t>
    </dgm:pt>
    <dgm:pt modelId="{799363D9-FBB7-4CEA-9605-2DAAF9A38675}">
      <dgm:prSet/>
      <dgm:spPr/>
      <dgm:t>
        <a:bodyPr/>
        <a:lstStyle/>
        <a:p>
          <a:r>
            <a:rPr lang="pt-BR" dirty="0" smtClean="0"/>
            <a:t>Revisão dos tecidos</a:t>
          </a:r>
          <a:endParaRPr lang="pt-BR" dirty="0"/>
        </a:p>
      </dgm:t>
    </dgm:pt>
    <dgm:pt modelId="{D866E14D-85F5-4040-A378-6761520D3327}" type="parTrans" cxnId="{09C5E82E-6844-4027-8CB6-05E88BFDF796}">
      <dgm:prSet/>
      <dgm:spPr/>
      <dgm:t>
        <a:bodyPr/>
        <a:lstStyle/>
        <a:p>
          <a:endParaRPr lang="pt-BR"/>
        </a:p>
      </dgm:t>
    </dgm:pt>
    <dgm:pt modelId="{FE706AB5-750F-44F2-B7B0-6293E6E8B0E8}" type="sibTrans" cxnId="{09C5E82E-6844-4027-8CB6-05E88BFDF796}">
      <dgm:prSet/>
      <dgm:spPr/>
      <dgm:t>
        <a:bodyPr/>
        <a:lstStyle/>
        <a:p>
          <a:endParaRPr lang="pt-BR"/>
        </a:p>
      </dgm:t>
    </dgm:pt>
    <dgm:pt modelId="{EFD43E1B-77C4-4760-B050-FF3FE9EDA0CB}">
      <dgm:prSet/>
      <dgm:spPr/>
      <dgm:t>
        <a:bodyPr/>
        <a:lstStyle/>
        <a:p>
          <a:r>
            <a:rPr lang="pt-BR" dirty="0" smtClean="0"/>
            <a:t>Estoques</a:t>
          </a:r>
          <a:endParaRPr lang="pt-BR" dirty="0"/>
        </a:p>
      </dgm:t>
    </dgm:pt>
    <dgm:pt modelId="{66289C19-F4F7-4D45-8F52-C8DAF6B032D8}" type="parTrans" cxnId="{73DC6759-CE88-46C0-BCB0-E8F5E79C0C3F}">
      <dgm:prSet/>
      <dgm:spPr/>
      <dgm:t>
        <a:bodyPr/>
        <a:lstStyle/>
        <a:p>
          <a:endParaRPr lang="pt-BR"/>
        </a:p>
      </dgm:t>
    </dgm:pt>
    <dgm:pt modelId="{84CA862B-5FF6-4A6B-9C05-73D585314528}" type="sibTrans" cxnId="{73DC6759-CE88-46C0-BCB0-E8F5E79C0C3F}">
      <dgm:prSet/>
      <dgm:spPr/>
      <dgm:t>
        <a:bodyPr/>
        <a:lstStyle/>
        <a:p>
          <a:endParaRPr lang="pt-BR"/>
        </a:p>
      </dgm:t>
    </dgm:pt>
    <dgm:pt modelId="{5F66B793-BD30-4ABD-86E5-DD18703A0D4B}">
      <dgm:prSet/>
      <dgm:spPr/>
      <dgm:t>
        <a:bodyPr/>
        <a:lstStyle/>
        <a:p>
          <a:r>
            <a:rPr lang="pt-BR" dirty="0" smtClean="0"/>
            <a:t>Perdas</a:t>
          </a:r>
          <a:endParaRPr lang="pt-BR" dirty="0"/>
        </a:p>
      </dgm:t>
    </dgm:pt>
    <dgm:pt modelId="{2B43D2E5-5BD5-405A-B7EB-225ED7F392FB}" type="parTrans" cxnId="{36337313-9E52-4A00-A3FB-71C6D11E9C21}">
      <dgm:prSet/>
      <dgm:spPr/>
      <dgm:t>
        <a:bodyPr/>
        <a:lstStyle/>
        <a:p>
          <a:endParaRPr lang="pt-BR"/>
        </a:p>
      </dgm:t>
    </dgm:pt>
    <dgm:pt modelId="{E3B72EA4-CB43-4242-A121-5EB779B722E9}" type="sibTrans" cxnId="{36337313-9E52-4A00-A3FB-71C6D11E9C21}">
      <dgm:prSet/>
      <dgm:spPr/>
      <dgm:t>
        <a:bodyPr/>
        <a:lstStyle/>
        <a:p>
          <a:endParaRPr lang="pt-BR"/>
        </a:p>
      </dgm:t>
    </dgm:pt>
    <dgm:pt modelId="{433B9C94-0C0F-4D27-AEB5-7AC1997F6B3C}" type="pres">
      <dgm:prSet presAssocID="{10446B8C-934E-4A13-8E35-F779B38213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6D2E038-FF9A-4CD4-89B0-0ACCB8612C82}" type="pres">
      <dgm:prSet presAssocID="{8CD08069-8264-49B2-AB2B-39D93CD91B5F}" presName="composite" presStyleCnt="0"/>
      <dgm:spPr/>
    </dgm:pt>
    <dgm:pt modelId="{2D8B1840-8506-4B01-B6AD-E7E68F65017C}" type="pres">
      <dgm:prSet presAssocID="{8CD08069-8264-49B2-AB2B-39D93CD91B5F}" presName="bentUpArrow1" presStyleLbl="alignImgPlace1" presStyleIdx="0" presStyleCnt="5" custLinFactX="-8893" custLinFactNeighborX="-100000" custLinFactNeighborY="-2214"/>
      <dgm:spPr/>
    </dgm:pt>
    <dgm:pt modelId="{314A5B9F-B8A8-4A24-90AC-358EED160F72}" type="pres">
      <dgm:prSet presAssocID="{8CD08069-8264-49B2-AB2B-39D93CD91B5F}" presName="ParentText" presStyleLbl="node1" presStyleIdx="0" presStyleCnt="6" custScaleX="261543" custLinFactNeighborX="-98200" custLinFactNeighborY="-18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A9E74-0FC8-4D56-B26A-817CDE363897}" type="pres">
      <dgm:prSet presAssocID="{8CD08069-8264-49B2-AB2B-39D93CD91B5F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AB64E-A89B-4706-A14F-A23B95328344}" type="pres">
      <dgm:prSet presAssocID="{5EA9172E-C0BE-480B-BD73-E788FE29C750}" presName="sibTrans" presStyleCnt="0"/>
      <dgm:spPr/>
    </dgm:pt>
    <dgm:pt modelId="{FBD3E9A0-A083-414B-9C09-996DF203FCB7}" type="pres">
      <dgm:prSet presAssocID="{1C04D432-9A28-4EC6-B16F-34A81EFCBCD1}" presName="composite" presStyleCnt="0"/>
      <dgm:spPr/>
    </dgm:pt>
    <dgm:pt modelId="{282F73AC-B20D-42EB-A6D1-EA4B10B7B925}" type="pres">
      <dgm:prSet presAssocID="{1C04D432-9A28-4EC6-B16F-34A81EFCBCD1}" presName="bentUpArrow1" presStyleLbl="alignImgPlace1" presStyleIdx="1" presStyleCnt="5" custLinFactNeighborX="-23334"/>
      <dgm:spPr/>
    </dgm:pt>
    <dgm:pt modelId="{6B64584C-0CD4-4655-B165-0FA702F26480}" type="pres">
      <dgm:prSet presAssocID="{1C04D432-9A28-4EC6-B16F-34A81EFCBCD1}" presName="ParentText" presStyleLbl="node1" presStyleIdx="1" presStyleCnt="6" custScaleX="240517" custLinFactNeighborX="-39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9CA48-441A-476C-A603-1A87BDCA9CF6}" type="pres">
      <dgm:prSet presAssocID="{1C04D432-9A28-4EC6-B16F-34A81EFCBCD1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95DF3-B651-4614-8A60-708A00E7ECD7}" type="pres">
      <dgm:prSet presAssocID="{99223BF2-6336-468C-AD42-3EDBB509CEFF}" presName="sibTrans" presStyleCnt="0"/>
      <dgm:spPr/>
    </dgm:pt>
    <dgm:pt modelId="{AB53F4DD-C916-4F27-B3BE-555B00EEFF30}" type="pres">
      <dgm:prSet presAssocID="{E27CB1CB-B3B1-49CE-A90D-3FD7BC8EA473}" presName="composite" presStyleCnt="0"/>
      <dgm:spPr/>
    </dgm:pt>
    <dgm:pt modelId="{1D13977D-3845-40FE-8A58-615EC21F9995}" type="pres">
      <dgm:prSet presAssocID="{E27CB1CB-B3B1-49CE-A90D-3FD7BC8EA473}" presName="bentUpArrow1" presStyleLbl="alignImgPlace1" presStyleIdx="2" presStyleCnt="5"/>
      <dgm:spPr/>
    </dgm:pt>
    <dgm:pt modelId="{780F7CF1-0906-4DDC-A6A2-EEB9682C33E1}" type="pres">
      <dgm:prSet presAssocID="{E27CB1CB-B3B1-49CE-A90D-3FD7BC8EA473}" presName="ParentText" presStyleLbl="node1" presStyleIdx="2" presStyleCnt="6" custScaleX="239405" custLinFactNeighborX="65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81245-9967-44B7-B6C1-DE8C482BC888}" type="pres">
      <dgm:prSet presAssocID="{E27CB1CB-B3B1-49CE-A90D-3FD7BC8EA47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45F3BF-E8A5-4C15-824A-66F4BD8F471C}" type="pres">
      <dgm:prSet presAssocID="{DCADFDF7-31C1-48F0-A36A-CB5C69DF0553}" presName="sibTrans" presStyleCnt="0"/>
      <dgm:spPr/>
    </dgm:pt>
    <dgm:pt modelId="{C15CEF9E-20CC-44B1-B3AD-D046F84DF417}" type="pres">
      <dgm:prSet presAssocID="{799363D9-FBB7-4CEA-9605-2DAAF9A38675}" presName="composite" presStyleCnt="0"/>
      <dgm:spPr/>
    </dgm:pt>
    <dgm:pt modelId="{92FBC004-0DDE-481E-8B2B-583CBA0DE73B}" type="pres">
      <dgm:prSet presAssocID="{799363D9-FBB7-4CEA-9605-2DAAF9A38675}" presName="bentUpArrow1" presStyleLbl="alignImgPlace1" presStyleIdx="3" presStyleCnt="5" custLinFactNeighborX="70001" custLinFactNeighborY="-4428"/>
      <dgm:spPr/>
    </dgm:pt>
    <dgm:pt modelId="{5C7A5C73-5537-45FA-A5F1-4D4E91050269}" type="pres">
      <dgm:prSet presAssocID="{799363D9-FBB7-4CEA-9605-2DAAF9A38675}" presName="ParentText" presStyleLbl="node1" presStyleIdx="3" presStyleCnt="6" custScaleX="229578" custLinFactNeighborX="23671" custLinFactNeighborY="-3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DF6AF-6CC1-4713-B4E4-FDDB1A84A0F7}" type="pres">
      <dgm:prSet presAssocID="{799363D9-FBB7-4CEA-9605-2DAAF9A3867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7933480-EF2B-413E-AAE7-1D13D97A2E71}" type="pres">
      <dgm:prSet presAssocID="{FE706AB5-750F-44F2-B7B0-6293E6E8B0E8}" presName="sibTrans" presStyleCnt="0"/>
      <dgm:spPr/>
    </dgm:pt>
    <dgm:pt modelId="{791A5D20-D68B-440F-9C5B-3E13D759241F}" type="pres">
      <dgm:prSet presAssocID="{EFD43E1B-77C4-4760-B050-FF3FE9EDA0CB}" presName="composite" presStyleCnt="0"/>
      <dgm:spPr/>
    </dgm:pt>
    <dgm:pt modelId="{3D6597CC-8C85-422F-B663-ED51D3B47D73}" type="pres">
      <dgm:prSet presAssocID="{EFD43E1B-77C4-4760-B050-FF3FE9EDA0CB}" presName="bentUpArrow1" presStyleLbl="alignImgPlace1" presStyleIdx="4" presStyleCnt="5" custLinFactX="34160" custLinFactNeighborX="100000" custLinFactNeighborY="-2214"/>
      <dgm:spPr/>
    </dgm:pt>
    <dgm:pt modelId="{514A6F1A-5303-430F-BB02-B2FAE7F277EE}" type="pres">
      <dgm:prSet presAssocID="{EFD43E1B-77C4-4760-B050-FF3FE9EDA0CB}" presName="ParentText" presStyleLbl="node1" presStyleIdx="4" presStyleCnt="6" custScaleX="229485" custLinFactNeighborX="65752" custLinFactNeighborY="-3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7EA8F-9C23-44C6-AD7A-97BEC88265FB}" type="pres">
      <dgm:prSet presAssocID="{EFD43E1B-77C4-4760-B050-FF3FE9EDA0C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BAB4EC2-57D4-49E1-9ED2-E6C31CE2958E}" type="pres">
      <dgm:prSet presAssocID="{84CA862B-5FF6-4A6B-9C05-73D585314528}" presName="sibTrans" presStyleCnt="0"/>
      <dgm:spPr/>
    </dgm:pt>
    <dgm:pt modelId="{BC6EB90B-C1BE-4D4E-8F68-C09BCBD29B0B}" type="pres">
      <dgm:prSet presAssocID="{5F66B793-BD30-4ABD-86E5-DD18703A0D4B}" presName="composite" presStyleCnt="0"/>
      <dgm:spPr/>
    </dgm:pt>
    <dgm:pt modelId="{F0595E6B-D9C0-48CF-96D9-4D0CAC0F18E8}" type="pres">
      <dgm:prSet presAssocID="{5F66B793-BD30-4ABD-86E5-DD18703A0D4B}" presName="ParentText" presStyleLbl="node1" presStyleIdx="5" presStyleCnt="6" custScaleX="258612" custLinFactX="7832" custLinFactNeighborX="100000" custLinFactNeighborY="-56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0CA14C-1513-44EA-B38B-CCA23A6296BD}" srcId="{10446B8C-934E-4A13-8E35-F779B38213A0}" destId="{1C04D432-9A28-4EC6-B16F-34A81EFCBCD1}" srcOrd="1" destOrd="0" parTransId="{24F151BD-ABB4-43C8-8EA1-675882A4F4F5}" sibTransId="{99223BF2-6336-468C-AD42-3EDBB509CEFF}"/>
    <dgm:cxn modelId="{A651AC3E-E9C7-4E5A-9F36-F6EBC4958C2A}" type="presOf" srcId="{8CD08069-8264-49B2-AB2B-39D93CD91B5F}" destId="{314A5B9F-B8A8-4A24-90AC-358EED160F72}" srcOrd="0" destOrd="0" presId="urn:microsoft.com/office/officeart/2005/8/layout/StepDownProcess"/>
    <dgm:cxn modelId="{022052AF-B136-4AD9-868D-F5EF375ECF1E}" type="presOf" srcId="{E27CB1CB-B3B1-49CE-A90D-3FD7BC8EA473}" destId="{780F7CF1-0906-4DDC-A6A2-EEB9682C33E1}" srcOrd="0" destOrd="0" presId="urn:microsoft.com/office/officeart/2005/8/layout/StepDownProcess"/>
    <dgm:cxn modelId="{B8465DB6-C2C6-4FBF-87E4-BB8754FCE591}" type="presOf" srcId="{799363D9-FBB7-4CEA-9605-2DAAF9A38675}" destId="{5C7A5C73-5537-45FA-A5F1-4D4E91050269}" srcOrd="0" destOrd="0" presId="urn:microsoft.com/office/officeart/2005/8/layout/StepDownProcess"/>
    <dgm:cxn modelId="{36337313-9E52-4A00-A3FB-71C6D11E9C21}" srcId="{10446B8C-934E-4A13-8E35-F779B38213A0}" destId="{5F66B793-BD30-4ABD-86E5-DD18703A0D4B}" srcOrd="5" destOrd="0" parTransId="{2B43D2E5-5BD5-405A-B7EB-225ED7F392FB}" sibTransId="{E3B72EA4-CB43-4242-A121-5EB779B722E9}"/>
    <dgm:cxn modelId="{0E6DE5B4-568C-4515-87EA-1CBCC76D733D}" srcId="{10446B8C-934E-4A13-8E35-F779B38213A0}" destId="{8CD08069-8264-49B2-AB2B-39D93CD91B5F}" srcOrd="0" destOrd="0" parTransId="{C6CF1B3D-4C3D-4B2E-BD5F-BFC1B7C1F5F8}" sibTransId="{5EA9172E-C0BE-480B-BD73-E788FE29C750}"/>
    <dgm:cxn modelId="{9863F8CF-C22C-4C29-BF35-EE685DDB7568}" type="presOf" srcId="{1C04D432-9A28-4EC6-B16F-34A81EFCBCD1}" destId="{6B64584C-0CD4-4655-B165-0FA702F26480}" srcOrd="0" destOrd="0" presId="urn:microsoft.com/office/officeart/2005/8/layout/StepDownProcess"/>
    <dgm:cxn modelId="{AAD8DD33-BFB4-4701-BE9B-1955EC085F66}" type="presOf" srcId="{5F66B793-BD30-4ABD-86E5-DD18703A0D4B}" destId="{F0595E6B-D9C0-48CF-96D9-4D0CAC0F18E8}" srcOrd="0" destOrd="0" presId="urn:microsoft.com/office/officeart/2005/8/layout/StepDownProcess"/>
    <dgm:cxn modelId="{07B7CD4C-3A31-4B43-8C72-EE1925D7BF1E}" srcId="{10446B8C-934E-4A13-8E35-F779B38213A0}" destId="{E27CB1CB-B3B1-49CE-A90D-3FD7BC8EA473}" srcOrd="2" destOrd="0" parTransId="{B6586192-2D48-4D9A-9A1E-119FD3307E04}" sibTransId="{DCADFDF7-31C1-48F0-A36A-CB5C69DF0553}"/>
    <dgm:cxn modelId="{09C5E82E-6844-4027-8CB6-05E88BFDF796}" srcId="{10446B8C-934E-4A13-8E35-F779B38213A0}" destId="{799363D9-FBB7-4CEA-9605-2DAAF9A38675}" srcOrd="3" destOrd="0" parTransId="{D866E14D-85F5-4040-A378-6761520D3327}" sibTransId="{FE706AB5-750F-44F2-B7B0-6293E6E8B0E8}"/>
    <dgm:cxn modelId="{73DC6759-CE88-46C0-BCB0-E8F5E79C0C3F}" srcId="{10446B8C-934E-4A13-8E35-F779B38213A0}" destId="{EFD43E1B-77C4-4760-B050-FF3FE9EDA0CB}" srcOrd="4" destOrd="0" parTransId="{66289C19-F4F7-4D45-8F52-C8DAF6B032D8}" sibTransId="{84CA862B-5FF6-4A6B-9C05-73D585314528}"/>
    <dgm:cxn modelId="{C62364DB-8F7C-4625-A40F-AF40BEC2A7C1}" type="presOf" srcId="{10446B8C-934E-4A13-8E35-F779B38213A0}" destId="{433B9C94-0C0F-4D27-AEB5-7AC1997F6B3C}" srcOrd="0" destOrd="0" presId="urn:microsoft.com/office/officeart/2005/8/layout/StepDownProcess"/>
    <dgm:cxn modelId="{CA2A6047-C759-4700-A1F1-F4772FB77936}" type="presOf" srcId="{EFD43E1B-77C4-4760-B050-FF3FE9EDA0CB}" destId="{514A6F1A-5303-430F-BB02-B2FAE7F277EE}" srcOrd="0" destOrd="0" presId="urn:microsoft.com/office/officeart/2005/8/layout/StepDownProcess"/>
    <dgm:cxn modelId="{6075C56B-D245-4BE9-9661-2A83784D2F16}" type="presParOf" srcId="{433B9C94-0C0F-4D27-AEB5-7AC1997F6B3C}" destId="{76D2E038-FF9A-4CD4-89B0-0ACCB8612C82}" srcOrd="0" destOrd="0" presId="urn:microsoft.com/office/officeart/2005/8/layout/StepDownProcess"/>
    <dgm:cxn modelId="{F1AAAC23-C8C5-420D-96DA-C4F3AD23E1FC}" type="presParOf" srcId="{76D2E038-FF9A-4CD4-89B0-0ACCB8612C82}" destId="{2D8B1840-8506-4B01-B6AD-E7E68F65017C}" srcOrd="0" destOrd="0" presId="urn:microsoft.com/office/officeart/2005/8/layout/StepDownProcess"/>
    <dgm:cxn modelId="{13C9A900-F623-417D-9852-0DB07BA55DD7}" type="presParOf" srcId="{76D2E038-FF9A-4CD4-89B0-0ACCB8612C82}" destId="{314A5B9F-B8A8-4A24-90AC-358EED160F72}" srcOrd="1" destOrd="0" presId="urn:microsoft.com/office/officeart/2005/8/layout/StepDownProcess"/>
    <dgm:cxn modelId="{885AB2F3-1DB3-416E-B31E-4C7DA6504B92}" type="presParOf" srcId="{76D2E038-FF9A-4CD4-89B0-0ACCB8612C82}" destId="{8A4A9E74-0FC8-4D56-B26A-817CDE363897}" srcOrd="2" destOrd="0" presId="urn:microsoft.com/office/officeart/2005/8/layout/StepDownProcess"/>
    <dgm:cxn modelId="{779E0D5C-C6C6-4751-94D4-E41D17ADAB74}" type="presParOf" srcId="{433B9C94-0C0F-4D27-AEB5-7AC1997F6B3C}" destId="{E21AB64E-A89B-4706-A14F-A23B95328344}" srcOrd="1" destOrd="0" presId="urn:microsoft.com/office/officeart/2005/8/layout/StepDownProcess"/>
    <dgm:cxn modelId="{DDD9632D-9C4C-427A-AA56-9EC8E54BA970}" type="presParOf" srcId="{433B9C94-0C0F-4D27-AEB5-7AC1997F6B3C}" destId="{FBD3E9A0-A083-414B-9C09-996DF203FCB7}" srcOrd="2" destOrd="0" presId="urn:microsoft.com/office/officeart/2005/8/layout/StepDownProcess"/>
    <dgm:cxn modelId="{777988CE-A8B1-4DC3-83D1-B90E64E8C97F}" type="presParOf" srcId="{FBD3E9A0-A083-414B-9C09-996DF203FCB7}" destId="{282F73AC-B20D-42EB-A6D1-EA4B10B7B925}" srcOrd="0" destOrd="0" presId="urn:microsoft.com/office/officeart/2005/8/layout/StepDownProcess"/>
    <dgm:cxn modelId="{CA2A9490-FBEC-411B-AC66-3503B68304DF}" type="presParOf" srcId="{FBD3E9A0-A083-414B-9C09-996DF203FCB7}" destId="{6B64584C-0CD4-4655-B165-0FA702F26480}" srcOrd="1" destOrd="0" presId="urn:microsoft.com/office/officeart/2005/8/layout/StepDownProcess"/>
    <dgm:cxn modelId="{615AE6A6-8A0E-49FE-8E5F-E96B4C1DF5BE}" type="presParOf" srcId="{FBD3E9A0-A083-414B-9C09-996DF203FCB7}" destId="{3159CA48-441A-476C-A603-1A87BDCA9CF6}" srcOrd="2" destOrd="0" presId="urn:microsoft.com/office/officeart/2005/8/layout/StepDownProcess"/>
    <dgm:cxn modelId="{CD3D856A-52FE-435F-9471-88E12419A32B}" type="presParOf" srcId="{433B9C94-0C0F-4D27-AEB5-7AC1997F6B3C}" destId="{89495DF3-B651-4614-8A60-708A00E7ECD7}" srcOrd="3" destOrd="0" presId="urn:microsoft.com/office/officeart/2005/8/layout/StepDownProcess"/>
    <dgm:cxn modelId="{4218246D-B5B8-4DDB-8B88-898EC968CDEB}" type="presParOf" srcId="{433B9C94-0C0F-4D27-AEB5-7AC1997F6B3C}" destId="{AB53F4DD-C916-4F27-B3BE-555B00EEFF30}" srcOrd="4" destOrd="0" presId="urn:microsoft.com/office/officeart/2005/8/layout/StepDownProcess"/>
    <dgm:cxn modelId="{3ACCD7FF-0DDB-409F-8296-A07F031D633D}" type="presParOf" srcId="{AB53F4DD-C916-4F27-B3BE-555B00EEFF30}" destId="{1D13977D-3845-40FE-8A58-615EC21F9995}" srcOrd="0" destOrd="0" presId="urn:microsoft.com/office/officeart/2005/8/layout/StepDownProcess"/>
    <dgm:cxn modelId="{996AED97-ACB4-4E49-A598-608B734AE057}" type="presParOf" srcId="{AB53F4DD-C916-4F27-B3BE-555B00EEFF30}" destId="{780F7CF1-0906-4DDC-A6A2-EEB9682C33E1}" srcOrd="1" destOrd="0" presId="urn:microsoft.com/office/officeart/2005/8/layout/StepDownProcess"/>
    <dgm:cxn modelId="{157871FB-CBAD-43BB-BC14-71756D313ADE}" type="presParOf" srcId="{AB53F4DD-C916-4F27-B3BE-555B00EEFF30}" destId="{F5781245-9967-44B7-B6C1-DE8C482BC888}" srcOrd="2" destOrd="0" presId="urn:microsoft.com/office/officeart/2005/8/layout/StepDownProcess"/>
    <dgm:cxn modelId="{33746908-A201-4148-8BE1-50751131DBCD}" type="presParOf" srcId="{433B9C94-0C0F-4D27-AEB5-7AC1997F6B3C}" destId="{6D45F3BF-E8A5-4C15-824A-66F4BD8F471C}" srcOrd="5" destOrd="0" presId="urn:microsoft.com/office/officeart/2005/8/layout/StepDownProcess"/>
    <dgm:cxn modelId="{C1FE6A49-5701-4936-B632-8A9A64529056}" type="presParOf" srcId="{433B9C94-0C0F-4D27-AEB5-7AC1997F6B3C}" destId="{C15CEF9E-20CC-44B1-B3AD-D046F84DF417}" srcOrd="6" destOrd="0" presId="urn:microsoft.com/office/officeart/2005/8/layout/StepDownProcess"/>
    <dgm:cxn modelId="{D5A0B0CB-1D46-4B15-928C-89693792C74D}" type="presParOf" srcId="{C15CEF9E-20CC-44B1-B3AD-D046F84DF417}" destId="{92FBC004-0DDE-481E-8B2B-583CBA0DE73B}" srcOrd="0" destOrd="0" presId="urn:microsoft.com/office/officeart/2005/8/layout/StepDownProcess"/>
    <dgm:cxn modelId="{5C68E00D-E974-45AE-B970-733F6DFDCE81}" type="presParOf" srcId="{C15CEF9E-20CC-44B1-B3AD-D046F84DF417}" destId="{5C7A5C73-5537-45FA-A5F1-4D4E91050269}" srcOrd="1" destOrd="0" presId="urn:microsoft.com/office/officeart/2005/8/layout/StepDownProcess"/>
    <dgm:cxn modelId="{19F8D169-BAB1-49EB-8EC8-132FF9895018}" type="presParOf" srcId="{C15CEF9E-20CC-44B1-B3AD-D046F84DF417}" destId="{7A9DF6AF-6CC1-4713-B4E4-FDDB1A84A0F7}" srcOrd="2" destOrd="0" presId="urn:microsoft.com/office/officeart/2005/8/layout/StepDownProcess"/>
    <dgm:cxn modelId="{79F6A13E-08C5-4BEA-86A5-C20C3429A26A}" type="presParOf" srcId="{433B9C94-0C0F-4D27-AEB5-7AC1997F6B3C}" destId="{07933480-EF2B-413E-AAE7-1D13D97A2E71}" srcOrd="7" destOrd="0" presId="urn:microsoft.com/office/officeart/2005/8/layout/StepDownProcess"/>
    <dgm:cxn modelId="{48CDE141-2A40-46B9-97CD-D7EB7783CE00}" type="presParOf" srcId="{433B9C94-0C0F-4D27-AEB5-7AC1997F6B3C}" destId="{791A5D20-D68B-440F-9C5B-3E13D759241F}" srcOrd="8" destOrd="0" presId="urn:microsoft.com/office/officeart/2005/8/layout/StepDownProcess"/>
    <dgm:cxn modelId="{DA11F755-42BF-414D-B1AE-CB1959E4B34C}" type="presParOf" srcId="{791A5D20-D68B-440F-9C5B-3E13D759241F}" destId="{3D6597CC-8C85-422F-B663-ED51D3B47D73}" srcOrd="0" destOrd="0" presId="urn:microsoft.com/office/officeart/2005/8/layout/StepDownProcess"/>
    <dgm:cxn modelId="{20941659-8D65-430C-9B54-70EF68E08EE4}" type="presParOf" srcId="{791A5D20-D68B-440F-9C5B-3E13D759241F}" destId="{514A6F1A-5303-430F-BB02-B2FAE7F277EE}" srcOrd="1" destOrd="0" presId="urn:microsoft.com/office/officeart/2005/8/layout/StepDownProcess"/>
    <dgm:cxn modelId="{2A39496B-5608-458D-8A4D-B4356A7ECD0A}" type="presParOf" srcId="{791A5D20-D68B-440F-9C5B-3E13D759241F}" destId="{9787EA8F-9C23-44C6-AD7A-97BEC88265FB}" srcOrd="2" destOrd="0" presId="urn:microsoft.com/office/officeart/2005/8/layout/StepDownProcess"/>
    <dgm:cxn modelId="{3032EF74-288A-46A1-A66F-2A748115BD4B}" type="presParOf" srcId="{433B9C94-0C0F-4D27-AEB5-7AC1997F6B3C}" destId="{FBAB4EC2-57D4-49E1-9ED2-E6C31CE2958E}" srcOrd="9" destOrd="0" presId="urn:microsoft.com/office/officeart/2005/8/layout/StepDownProcess"/>
    <dgm:cxn modelId="{B83668D4-FE58-4D93-84A0-DF6DEE70DF52}" type="presParOf" srcId="{433B9C94-0C0F-4D27-AEB5-7AC1997F6B3C}" destId="{BC6EB90B-C1BE-4D4E-8F68-C09BCBD29B0B}" srcOrd="10" destOrd="0" presId="urn:microsoft.com/office/officeart/2005/8/layout/StepDownProcess"/>
    <dgm:cxn modelId="{6F0615D5-9387-4AD0-8783-FF8D551C36A1}" type="presParOf" srcId="{BC6EB90B-C1BE-4D4E-8F68-C09BCBD29B0B}" destId="{F0595E6B-D9C0-48CF-96D9-4D0CAC0F18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B1840-8506-4B01-B6AD-E7E68F65017C}">
      <dsp:nvSpPr>
        <dsp:cNvPr id="0" name=""/>
        <dsp:cNvSpPr/>
      </dsp:nvSpPr>
      <dsp:spPr>
        <a:xfrm rot="5400000">
          <a:off x="1257609" y="779317"/>
          <a:ext cx="683850" cy="778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5B9F-B8A8-4A24-90AC-358EED160F72}">
      <dsp:nvSpPr>
        <dsp:cNvPr id="0" name=""/>
        <dsp:cNvSpPr/>
      </dsp:nvSpPr>
      <dsp:spPr>
        <a:xfrm>
          <a:off x="0" y="21255"/>
          <a:ext cx="3010886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Matéria primas		</a:t>
          </a:r>
          <a:endParaRPr lang="pt-BR" sz="2000" kern="1200" dirty="0"/>
        </a:p>
      </dsp:txBody>
      <dsp:txXfrm>
        <a:off x="39343" y="60598"/>
        <a:ext cx="2932200" cy="727117"/>
      </dsp:txXfrm>
    </dsp:sp>
    <dsp:sp modelId="{8A4A9E74-0FC8-4D56-B26A-817CDE363897}">
      <dsp:nvSpPr>
        <dsp:cNvPr id="0" name=""/>
        <dsp:cNvSpPr/>
      </dsp:nvSpPr>
      <dsp:spPr>
        <a:xfrm>
          <a:off x="3075407" y="113247"/>
          <a:ext cx="837274" cy="65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F73AC-B20D-42EB-A6D1-EA4B10B7B925}">
      <dsp:nvSpPr>
        <dsp:cNvPr id="0" name=""/>
        <dsp:cNvSpPr/>
      </dsp:nvSpPr>
      <dsp:spPr>
        <a:xfrm rot="5400000">
          <a:off x="3247920" y="1699641"/>
          <a:ext cx="683850" cy="778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4584C-0CD4-4655-B165-0FA702F26480}">
      <dsp:nvSpPr>
        <dsp:cNvPr id="0" name=""/>
        <dsp:cNvSpPr/>
      </dsp:nvSpPr>
      <dsp:spPr>
        <a:xfrm>
          <a:off x="1985428" y="941579"/>
          <a:ext cx="2768835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Preparação a tecelagem</a:t>
          </a:r>
          <a:endParaRPr lang="pt-BR" sz="2000" kern="1200" dirty="0"/>
        </a:p>
      </dsp:txBody>
      <dsp:txXfrm>
        <a:off x="2024771" y="980922"/>
        <a:ext cx="2690149" cy="727117"/>
      </dsp:txXfrm>
    </dsp:sp>
    <dsp:sp modelId="{3159CA48-441A-476C-A603-1A87BDCA9CF6}">
      <dsp:nvSpPr>
        <dsp:cNvPr id="0" name=""/>
        <dsp:cNvSpPr/>
      </dsp:nvSpPr>
      <dsp:spPr>
        <a:xfrm>
          <a:off x="4399607" y="1018431"/>
          <a:ext cx="837274" cy="65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3977D-3845-40FE-8A58-615EC21F9995}">
      <dsp:nvSpPr>
        <dsp:cNvPr id="0" name=""/>
        <dsp:cNvSpPr/>
      </dsp:nvSpPr>
      <dsp:spPr>
        <a:xfrm rot="5400000">
          <a:off x="4868409" y="2604824"/>
          <a:ext cx="683850" cy="778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F7CF1-0906-4DDC-A6A2-EEB9682C33E1}">
      <dsp:nvSpPr>
        <dsp:cNvPr id="0" name=""/>
        <dsp:cNvSpPr/>
      </dsp:nvSpPr>
      <dsp:spPr>
        <a:xfrm>
          <a:off x="3960506" y="1846762"/>
          <a:ext cx="2756033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Tecelagem</a:t>
          </a:r>
          <a:endParaRPr lang="pt-BR" sz="2000" kern="1200" dirty="0"/>
        </a:p>
      </dsp:txBody>
      <dsp:txXfrm>
        <a:off x="3999849" y="1886105"/>
        <a:ext cx="2677347" cy="727117"/>
      </dsp:txXfrm>
    </dsp:sp>
    <dsp:sp modelId="{F5781245-9967-44B7-B6C1-DE8C482BC888}">
      <dsp:nvSpPr>
        <dsp:cNvPr id="0" name=""/>
        <dsp:cNvSpPr/>
      </dsp:nvSpPr>
      <dsp:spPr>
        <a:xfrm>
          <a:off x="5838432" y="1923614"/>
          <a:ext cx="837274" cy="65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C004-0DDE-481E-8B2B-583CBA0DE73B}">
      <dsp:nvSpPr>
        <dsp:cNvPr id="0" name=""/>
        <dsp:cNvSpPr/>
      </dsp:nvSpPr>
      <dsp:spPr>
        <a:xfrm rot="5400000">
          <a:off x="6802056" y="3479727"/>
          <a:ext cx="683850" cy="778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A5C73-5537-45FA-A5F1-4D4E91050269}">
      <dsp:nvSpPr>
        <dsp:cNvPr id="0" name=""/>
        <dsp:cNvSpPr/>
      </dsp:nvSpPr>
      <dsp:spPr>
        <a:xfrm>
          <a:off x="5602541" y="2721672"/>
          <a:ext cx="2642905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Revisão dos tecidos</a:t>
          </a:r>
          <a:endParaRPr lang="pt-BR" sz="2000" kern="1200" dirty="0"/>
        </a:p>
      </dsp:txBody>
      <dsp:txXfrm>
        <a:off x="5641884" y="2761015"/>
        <a:ext cx="2564219" cy="727117"/>
      </dsp:txXfrm>
    </dsp:sp>
    <dsp:sp modelId="{7A9DF6AF-6CC1-4713-B4E4-FDDB1A84A0F7}">
      <dsp:nvSpPr>
        <dsp:cNvPr id="0" name=""/>
        <dsp:cNvSpPr/>
      </dsp:nvSpPr>
      <dsp:spPr>
        <a:xfrm>
          <a:off x="7227093" y="2828798"/>
          <a:ext cx="837274" cy="65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597CC-8C85-422F-B663-ED51D3B47D73}">
      <dsp:nvSpPr>
        <dsp:cNvPr id="0" name=""/>
        <dsp:cNvSpPr/>
      </dsp:nvSpPr>
      <dsp:spPr>
        <a:xfrm rot="5400000">
          <a:off x="8746249" y="4400051"/>
          <a:ext cx="683850" cy="7785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A6F1A-5303-430F-BB02-B2FAE7F277EE}">
      <dsp:nvSpPr>
        <dsp:cNvPr id="0" name=""/>
        <dsp:cNvSpPr/>
      </dsp:nvSpPr>
      <dsp:spPr>
        <a:xfrm>
          <a:off x="7532203" y="3626855"/>
          <a:ext cx="2641834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Estoques</a:t>
          </a:r>
          <a:endParaRPr lang="pt-BR" sz="2000" kern="1200" dirty="0"/>
        </a:p>
      </dsp:txBody>
      <dsp:txXfrm>
        <a:off x="7571546" y="3666198"/>
        <a:ext cx="2563148" cy="727117"/>
      </dsp:txXfrm>
    </dsp:sp>
    <dsp:sp modelId="{9787EA8F-9C23-44C6-AD7A-97BEC88265FB}">
      <dsp:nvSpPr>
        <dsp:cNvPr id="0" name=""/>
        <dsp:cNvSpPr/>
      </dsp:nvSpPr>
      <dsp:spPr>
        <a:xfrm>
          <a:off x="8671783" y="3733981"/>
          <a:ext cx="837274" cy="65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95E6B-D9C0-48CF-96D9-4D0CAC0F18E8}">
      <dsp:nvSpPr>
        <dsp:cNvPr id="0" name=""/>
        <dsp:cNvSpPr/>
      </dsp:nvSpPr>
      <dsp:spPr>
        <a:xfrm>
          <a:off x="9214854" y="4516889"/>
          <a:ext cx="2977145" cy="8058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Perdas</a:t>
          </a:r>
          <a:endParaRPr lang="pt-BR" sz="2000" kern="1200" dirty="0"/>
        </a:p>
      </dsp:txBody>
      <dsp:txXfrm>
        <a:off x="9254197" y="4556232"/>
        <a:ext cx="2898459" cy="727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109F-5F11-4337-B4E2-9E43EBEAAA57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D83F-BD30-4ECC-BC71-EB2CCF83C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9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94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9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6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6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1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1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8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3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21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AFBE-EF04-4275-80DB-14774376E172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odrigo.bonfim@fiesc.com.b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o.silva@sc.senai.br" TargetMode="External"/><Relationship Id="rId5" Type="http://schemas.openxmlformats.org/officeDocument/2006/relationships/hyperlink" Target="mailto:guido_hobolt@edu.sc.senai.br" TargetMode="External"/><Relationship Id="rId4" Type="http://schemas.openxmlformats.org/officeDocument/2006/relationships/hyperlink" Target="mailto:jairodias@sc.senai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6" y="4095856"/>
            <a:ext cx="4952610" cy="16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 DE TECIDOS – CONTROLE DA QUALIDADE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128150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 visual dos tecidos;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largura;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Inspeção de defeitos;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Gramatura;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Densidade;</a:t>
            </a:r>
          </a:p>
        </p:txBody>
      </p:sp>
    </p:spTree>
    <p:extLst>
      <p:ext uri="{BB962C8B-B14F-4D97-AF65-F5344CB8AC3E}">
        <p14:creationId xmlns:p14="http://schemas.microsoft.com/office/powerpoint/2010/main" val="34876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ESTOQUES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992"/>
            <a:ext cx="6127845" cy="3949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1808993"/>
            <a:ext cx="6047006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849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361601"/>
            <a:ext cx="12192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Total, em todas as fases da produção, como filosofia geral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algumas empresas.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Possibilita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diminuição da insatisfação do cliente quanto ao produto, reduz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número de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inspeções,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testes, os custos e os prazos dos novos lançamentos. Além de melhorar os prazos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entrega , aumento dos rendimentos e da capacidade da empresa.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MALHARIA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975750"/>
            <a:ext cx="12192000" cy="3210399"/>
          </a:xfrm>
        </p:spPr>
        <p:txBody>
          <a:bodyPr>
            <a:normAutofit/>
          </a:bodyPr>
          <a:lstStyle/>
          <a:p>
            <a:pPr marL="1255713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matéria prima</a:t>
            </a:r>
          </a:p>
          <a:p>
            <a:pPr marL="1255713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processo</a:t>
            </a:r>
          </a:p>
          <a:p>
            <a:pPr marL="1255713" indent="-514350">
              <a:buFont typeface="+mj-lt"/>
              <a:buAutoNum type="arabicPeriod"/>
              <a:tabLst>
                <a:tab pos="1077913" algn="l"/>
              </a:tabLs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mão de obra</a:t>
            </a:r>
          </a:p>
          <a:p>
            <a:pPr marL="1255713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produto</a:t>
            </a:r>
          </a:p>
          <a:p>
            <a:pPr marL="1255713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cliente</a:t>
            </a:r>
          </a:p>
          <a:p>
            <a:pPr marL="1255713" indent="-514350">
              <a:buFont typeface="+mj-lt"/>
              <a:buAutoNum type="arabicPeriod"/>
            </a:pP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NQA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11629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357888"/>
            <a:ext cx="12192000" cy="3729014"/>
          </a:xfrm>
        </p:spPr>
        <p:txBody>
          <a:bodyPr>
            <a:normAutofit/>
          </a:bodyPr>
          <a:lstStyle/>
          <a:p>
            <a:pPr marL="72390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MATÉRIA PRIMA</a:t>
            </a:r>
          </a:p>
          <a:p>
            <a:pPr marL="514350" indent="-514350">
              <a:buFont typeface="+mj-lt"/>
              <a:buAutoNum type="arabicPeriod"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são os fornecedores?</a:t>
            </a:r>
          </a:p>
          <a:p>
            <a:pPr marL="1255713" indent="-51435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Vem com laudos ou certificados?</a:t>
            </a:r>
          </a:p>
          <a:p>
            <a:pPr marL="1255713" indent="-51435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Estes laudos são confiáveis?</a:t>
            </a:r>
          </a:p>
          <a:p>
            <a:pPr marL="1255713" indent="-51435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feitas novas análises?</a:t>
            </a:r>
          </a:p>
          <a:p>
            <a:pPr marL="1255713" indent="-51435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tipo de análises são feitas?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16526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1255713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MATÉRIA PRIMA</a:t>
            </a:r>
          </a:p>
          <a:p>
            <a:pPr marL="1255713" indent="-514350">
              <a:buFont typeface="+mj-lt"/>
              <a:buAutoNum type="arabicPeriod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BÁSICOS DE UM BOM FIO PARA MALHARIA:</a:t>
            </a:r>
          </a:p>
          <a:p>
            <a:pPr marL="1255713" indent="-514350">
              <a:buNone/>
            </a:pPr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Uniformidade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Flexibilidade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Elasticidade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9540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289649"/>
            <a:ext cx="12192000" cy="3756309"/>
          </a:xfrm>
        </p:spPr>
        <p:txBody>
          <a:bodyPr>
            <a:normAutofit/>
          </a:bodyPr>
          <a:lstStyle/>
          <a:p>
            <a:pPr marL="1255713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PROCESSO</a:t>
            </a:r>
          </a:p>
          <a:p>
            <a:pPr marL="1255713" indent="-514350">
              <a:buFont typeface="+mj-lt"/>
              <a:buAutoNum type="arabicPeriod"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faz os controles?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feitos os controles?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registrados os defeitos e o que são fitos com os dados?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tipo de análise é feita com os dados?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feito para evitar repetições?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10445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1255713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MÃO DE OBRA(COLABORADORES)</a:t>
            </a:r>
          </a:p>
          <a:p>
            <a:pPr marL="1255713" indent="-514350">
              <a:buFont typeface="+mj-lt"/>
              <a:buAutoNum type="arabicPeriod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são os colaboradores?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inseridos na equipe?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treinados?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instruções são passadas a eles?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avaliados?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41786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1255713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PRODUTO</a:t>
            </a:r>
          </a:p>
          <a:p>
            <a:pPr marL="1255713" indent="-514350">
              <a:buFont typeface="+mj-lt"/>
              <a:buAutoNum type="arabicPeriod"/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é controlado?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controla?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é visto pela qualidade?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apresentados os resultados?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nível de qualidade aceitável (NQA)?</a:t>
            </a:r>
          </a:p>
          <a:p>
            <a:pPr marL="1255713" indent="-514350">
              <a:buFont typeface="+mj-lt"/>
              <a:buAutoNum type="alphaLcParenR"/>
            </a:pPr>
            <a:endParaRPr lang="pt-BR" u="sng" dirty="0"/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2215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3193576"/>
            <a:ext cx="12182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Jairo Dias</a:t>
            </a: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Guido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Hobolt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Tarso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Esteves da Silva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548956"/>
            <a:ext cx="12192000" cy="3224047"/>
          </a:xfrm>
        </p:spPr>
        <p:txBody>
          <a:bodyPr>
            <a:normAutofit/>
          </a:bodyPr>
          <a:lstStyle/>
          <a:p>
            <a:pPr marL="1255713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CLIENTE</a:t>
            </a:r>
          </a:p>
          <a:p>
            <a:pPr marL="1255713" indent="-514350">
              <a:buFont typeface="+mj-lt"/>
              <a:buAutoNum type="arabicPeriod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são os clientes?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o cliente vê na qualidade?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maneira que ele cobra a qualidade?</a:t>
            </a:r>
          </a:p>
          <a:p>
            <a:pPr marL="1255713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o cliente cobra a qualidade?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4489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05" y="2082367"/>
            <a:ext cx="5981790" cy="41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 SUAS VARIÁVEIS</a:t>
            </a:r>
          </a:p>
        </p:txBody>
      </p:sp>
    </p:spTree>
    <p:extLst>
      <p:ext uri="{BB962C8B-B14F-4D97-AF65-F5344CB8AC3E}">
        <p14:creationId xmlns:p14="http://schemas.microsoft.com/office/powerpoint/2010/main" val="3604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81" y="2058013"/>
            <a:ext cx="7025038" cy="41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ESTOQUES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535308"/>
            <a:ext cx="12192000" cy="2241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são estocados os tecidos?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que forma são colocados no estoque?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tempo fica estocado?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sistema é usados PEPS ou UEPS?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ESTOQUES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10320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–Determinação das alterações dimensionais de tecido plano e malhas –lavagem em máquina domestica automática.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10591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eterminação de gramaturas de superfícies têxteis.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13586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Tecidos de malha por trama e seus artigos confeccionados – tolerâncias na gramatura.</a:t>
            </a: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12060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do número de carreiras/cursos e colunas em tecidos de malha.</a:t>
            </a: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12958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Confecções de tecidos de malha – determinação da torção.</a:t>
            </a: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NBR 13175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Defeitos em tecido de malha por trama.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5534" y="2506662"/>
            <a:ext cx="12192000" cy="43513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MANUTENÇÃO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Corretiva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LUBRIFICANTES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Semissintéticos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Sintéticos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3537945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MINERAL, é a maioria que usamos no dia a dia com alguns componentes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desgastes,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emulgadores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marL="514350" indent="-514350" algn="just">
              <a:buFont typeface="+mj-lt"/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SEMISSINTÉTICOS, já é usado de maneira comum por algumas tecelagens de malha, também utiliza agentes para melhorar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máquina, porém com maior custo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SINTÉTICOS, já é usado de maneira isolada por algumas tecelagens de malha, também utiliza agentes para melhorar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máquina, porém com  custo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elevado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LUBRIFICANTES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Lavabilidade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Lubricidade</a:t>
            </a: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Tomem cuidado com este dizer?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Quais são as rotinas da manutenção?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 que forma é visto a lubrificação do tear?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LUBRIFICANTES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740024"/>
            <a:ext cx="12192000" cy="16682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tecidos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Tecidos mais comuns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teares circulares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MALHAS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957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7935708"/>
              </p:ext>
            </p:extLst>
          </p:nvPr>
        </p:nvGraphicFramePr>
        <p:xfrm>
          <a:off x="0" y="682388"/>
          <a:ext cx="12192000" cy="54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6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344240"/>
            <a:ext cx="12192000" cy="34560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Malhas por trama trabalhamos com dois tipos de máquinas: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mono-frontura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dupla-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Nestes dois tipos de equipamentos são possíveis trabalhar com estruturas inimagináveis.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Para cada tipo de estrutura necessitamos de regulagens específicas para cada fabricante e modelo de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Máquinas com platinas verticais e horizontais tem algumas peculiaridades e cuidados a serem tomados.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MALHAS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64341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Máquinas de dupla-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possuem uma versatilidade fabulosa em termos de estrutura de tecidos, porém possuem também uma complexidade no que diz respeito a regulagens.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 regulagens mais usadas nas dupla-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são: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Sincronizado e retardado;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Altura do disco;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Cruzamento;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Sincronismo do disco com o cilindro.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MALHAS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726378"/>
            <a:ext cx="12192000" cy="2596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Regulagens que devem ser revistas durante a manutenção preventiva em teares dupla-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que poucos fazem: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Centralização do cilindro e disco;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Nivelamento do disco em relação ao cilindro.</a:t>
            </a:r>
          </a:p>
          <a:p>
            <a:endParaRPr lang="pt-BR" b="1" i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MALHAS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Trabalhas com tecelagem de malha é sempre um desafio. A cada dia aparecem muitos problemas recorrentes, mas também muitos que não são comuns. Por isso é preciso estar sempre alerta, mesmo quando tudo aparentemente está correndo bem.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HOMEM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MÁQUINA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é muito relativo ao processo, produto, tipo de máquina, estruturas em produção, tipo de fios e fibras em produção.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b="1" i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MALHAS E SUAS VARIÁVEIS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4"/>
          <p:cNvSpPr txBox="1">
            <a:spLocks/>
          </p:cNvSpPr>
          <p:nvPr/>
        </p:nvSpPr>
        <p:spPr>
          <a:xfrm>
            <a:off x="0" y="757238"/>
            <a:ext cx="12192000" cy="137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empresa precisa melhorar a</a:t>
            </a:r>
            <a:b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de seus produtos e processos?</a:t>
            </a:r>
            <a:r>
              <a:rPr lang="pt-BR" alt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Subtítulo 15"/>
          <p:cNvSpPr>
            <a:spLocks noGrp="1"/>
          </p:cNvSpPr>
          <p:nvPr>
            <p:ph type="subTitle" idx="1"/>
          </p:nvPr>
        </p:nvSpPr>
        <p:spPr>
          <a:xfrm>
            <a:off x="0" y="2946614"/>
            <a:ext cx="12192000" cy="332105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Você já parou para pensar o quanto custa para sua empresa a falta de qualidade?</a:t>
            </a:r>
          </a:p>
          <a:p>
            <a:pPr eaLnBrk="1" hangingPunct="1"/>
            <a:endParaRPr lang="pt-BR" alt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não qualidade de seus produtos e processos tem impacto direto em seu resultado final.</a:t>
            </a:r>
          </a:p>
        </p:txBody>
      </p:sp>
    </p:spTree>
    <p:extLst>
      <p:ext uri="{BB962C8B-B14F-4D97-AF65-F5344CB8AC3E}">
        <p14:creationId xmlns:p14="http://schemas.microsoft.com/office/powerpoint/2010/main" val="1773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4"/>
          <p:cNvSpPr txBox="1">
            <a:spLocks/>
          </p:cNvSpPr>
          <p:nvPr/>
        </p:nvSpPr>
        <p:spPr bwMode="auto">
          <a:xfrm>
            <a:off x="850900" y="4884738"/>
            <a:ext cx="10515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Maiores informações com Rodrigo Bonfim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(47) 98422 0431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rodrigo.bonfim@fiesc.com.br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01427"/>
            <a:ext cx="12192000" cy="3136118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isso, o Instituto </a:t>
            </a:r>
            <a:r>
              <a:rPr lang="pt-BR" alt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Ânima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parceria com o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SENAI de Tecnologia em Logística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meio do projeto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SIBRATEC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Extensão Tecnológica de Santa Catarina, realiza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atendimentos</a:t>
            </a:r>
            <a:r>
              <a:rPr lang="pt-BR" alt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até 80%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subsídio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as micro, pequenas e médias empresas Catarinenses, visando promover: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Desenvolvimento, inovação e aumento de competitividade,</a:t>
            </a:r>
            <a:r>
              <a:rPr lang="pt-BR" alt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meio de consultoria especializada e serviços laboratoriais.</a:t>
            </a:r>
            <a:r>
              <a:rPr lang="pt-BR" alt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 bwMode="auto">
          <a:xfrm>
            <a:off x="0" y="4515136"/>
            <a:ext cx="12192000" cy="15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Maiores informações com Rodrigo Bonfim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(47) 98422 0431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t-BR" altLang="pt-BR" dirty="0" smtClean="0">
                <a:hlinkClick r:id="rId2"/>
              </a:rPr>
              <a:t>rodrigo.bonfim@fiesc.com.br</a:t>
            </a:r>
            <a:endParaRPr lang="pt-BR" altLang="pt-B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342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10824" y="0"/>
            <a:ext cx="12181176" cy="6858000"/>
            <a:chOff x="0" y="0"/>
            <a:chExt cx="12192000" cy="6858000"/>
          </a:xfrm>
        </p:grpSpPr>
        <p:sp>
          <p:nvSpPr>
            <p:cNvPr id="2" name="Retângulo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" y="0"/>
              <a:ext cx="12181176" cy="6858000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77" y="431100"/>
            <a:ext cx="3238646" cy="10679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" y="6324614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Federação das Indústrias 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do Estado 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de Santa Catarina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Rodovia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Admar Gonzaga, 2765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Itacorubi - 88034-001 - Florianópolis,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SC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21639" y="1499097"/>
            <a:ext cx="12181175" cy="337302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 smtClean="0">
                <a:solidFill>
                  <a:schemeClr val="accent1">
                    <a:lumMod val="25000"/>
                  </a:schemeClr>
                </a:solidFill>
              </a:rPr>
              <a:t>OBRIGADO</a:t>
            </a:r>
          </a:p>
          <a:p>
            <a:pPr algn="ctr">
              <a:defRPr/>
            </a:pPr>
            <a:endParaRPr lang="pt-BR" sz="2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Jairo Dias – </a:t>
            </a: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jairodias@sc.senai.br</a:t>
            </a:r>
            <a:endParaRPr lang="pt-BR" sz="2000" b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Guido </a:t>
            </a:r>
            <a:r>
              <a:rPr lang="pt-BR" sz="2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Hobolt</a:t>
            </a: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guido_hobolt@edu.sc.senai.br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2000" b="1" dirty="0" smtClean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Paulo </a:t>
            </a:r>
            <a:r>
              <a:rPr lang="pt-BR" sz="20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Tarsio</a:t>
            </a:r>
            <a:r>
              <a:rPr lang="pt-BR" sz="2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Esteves da </a:t>
            </a: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Silva –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paulo.silva@sc.senai.br</a:t>
            </a:r>
            <a:endParaRPr lang="pt-BR" sz="2000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5" y="4754701"/>
            <a:ext cx="4952610" cy="16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5767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01552" y="2532385"/>
            <a:ext cx="403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onde inicia a qualidade de um produto têxtil independente de qual o tipo de tecido?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 PRIMA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800604"/>
            <a:ext cx="1219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Título;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Torção por metro;</a:t>
            </a: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Regularidade e pilosidade;</a:t>
            </a: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e  alongamento;</a:t>
            </a: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Defeitos pouco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frequentes;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Aparência;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9375" indent="-812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Atrito.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PREPARAÇÃO À TECELAGEM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759660"/>
            <a:ext cx="1219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lnSpc>
                <a:spcPct val="150000"/>
              </a:lnSpc>
              <a:defRPr/>
            </a:pP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Conicaleiras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>
              <a:lnSpc>
                <a:spcPct val="150000"/>
              </a:lnSpc>
              <a:defRPr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Variação de peso;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Laterais danificadas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Espiras caídas nas laterais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 enrolamento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PREPARAÇÃO À TECELAGEM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00532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lnSpc>
                <a:spcPct val="150000"/>
              </a:lnSpc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Urdimento</a:t>
            </a:r>
          </a:p>
          <a:p>
            <a:pPr marL="536575">
              <a:lnSpc>
                <a:spcPct val="150000"/>
              </a:lnSpc>
              <a:defRPr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Rupturas por 1.000.000 de metros;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dos cones e tensão dos fios;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Umidade relativa do ar;</a:t>
            </a:r>
          </a:p>
          <a:p>
            <a:pPr marL="1160463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Acúmulo de poeira nos pentes.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05320"/>
            <a:ext cx="1219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lnSpc>
                <a:spcPct val="150000"/>
              </a:lnSpc>
              <a:defRPr/>
            </a:pP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Engomagem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>
              <a:lnSpc>
                <a:spcPct val="150000"/>
              </a:lnSpc>
              <a:defRPr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5318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na preparação da goma;</a:t>
            </a:r>
          </a:p>
          <a:p>
            <a:pPr marL="1255713" indent="-5318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das rupturas;</a:t>
            </a:r>
          </a:p>
          <a:p>
            <a:pPr marL="1255713" indent="-5318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de secagem;</a:t>
            </a:r>
          </a:p>
          <a:p>
            <a:pPr marL="1255713" indent="-5318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Separação dos fios;</a:t>
            </a:r>
          </a:p>
          <a:p>
            <a:pPr marL="1255713" indent="-531813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Enrolamento do urdume.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PREPARAÇÃO À TECELAGEM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6515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TECELAGEM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128150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Rendimento do tear;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paradas por rupturas de urdume e trama;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do tear;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Tensão dos fios;</a:t>
            </a:r>
          </a:p>
          <a:p>
            <a:pPr marL="1349375" indent="-6254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preventiva;</a:t>
            </a:r>
          </a:p>
        </p:txBody>
      </p:sp>
    </p:spTree>
    <p:extLst>
      <p:ext uri="{BB962C8B-B14F-4D97-AF65-F5344CB8AC3E}">
        <p14:creationId xmlns:p14="http://schemas.microsoft.com/office/powerpoint/2010/main" val="41363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1151</Words>
  <Application>Microsoft Office PowerPoint</Application>
  <PresentationFormat>Widescreen</PresentationFormat>
  <Paragraphs>200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CAMPOS BARBOSA</dc:creator>
  <cp:lastModifiedBy>JAIRO DIAS</cp:lastModifiedBy>
  <cp:revision>72</cp:revision>
  <dcterms:created xsi:type="dcterms:W3CDTF">2019-07-12T19:53:58Z</dcterms:created>
  <dcterms:modified xsi:type="dcterms:W3CDTF">2020-06-17T18:08:46Z</dcterms:modified>
</cp:coreProperties>
</file>