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4" r:id="rId22"/>
    <p:sldId id="335" r:id="rId23"/>
    <p:sldId id="337" r:id="rId24"/>
    <p:sldId id="338" r:id="rId25"/>
    <p:sldId id="340" r:id="rId26"/>
    <p:sldId id="341" r:id="rId27"/>
    <p:sldId id="342" r:id="rId28"/>
    <p:sldId id="344" r:id="rId29"/>
    <p:sldId id="347" r:id="rId30"/>
    <p:sldId id="348" r:id="rId31"/>
    <p:sldId id="349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4109F-5F11-4337-B4E2-9E43EBEAAA57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6D83F-BD30-4ECC-BC71-EB2CCF83C2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95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5F19F-ACB5-4439-8B66-F72EA2AA580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85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5F19F-ACB5-4439-8B66-F72EA2AA580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56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5F19F-ACB5-4439-8B66-F72EA2AA580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53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945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21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92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 SEN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8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68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6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11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19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5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85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32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21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7AFBE-EF04-4275-80DB-14774376E172}" type="datetimeFigureOut">
              <a:rPr lang="pt-BR" smtClean="0"/>
              <a:t>10/07/2020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1D8F8-875C-496E-81DF-2C131A154BC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iredprworks.com/expert-pr-strategy/" TargetMode="External"/><Relationship Id="rId7" Type="http://schemas.openxmlformats.org/officeDocument/2006/relationships/hyperlink" Target="http://depositodowes.com/encarando-o-problema-de-frente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hyperlink" Target="https://qualidadebr.wordpress.com/2008/07/02/defeito-erro-e-falha-e-tudo-igual/" TargetMode="External"/><Relationship Id="rId4" Type="http://schemas.openxmlformats.org/officeDocument/2006/relationships/image" Target="../media/image7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es/vector-gratis/hombre-negocios-problemas_768980.htm" TargetMode="External"/><Relationship Id="rId7" Type="http://schemas.openxmlformats.org/officeDocument/2006/relationships/hyperlink" Target="http://www.galitezi.com.br/2012/02/conceito-erro-defeito-e-falha.html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hyperlink" Target="https://www.recursosep.com/2017/11/20/libro-de-matematicas-100-problemas-matematicos/" TargetMode="Externa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reenestpost.com/muito-mais-sustentavel-industria-da-moda-substitui-algodao-por-fibra-de-maconha-na-producao-textil/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otocolo.org/social/vestuario/influencia-de-la-moda-y-las-tendencias-la-importancia-de-la-moda-y-los-complementos.html" TargetMode="External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NUL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vagpclass.wordpress.com/2018/03/22/qualidade-em-projetos-de-t-i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rooeland.blogspot.com/2013/04/violencia-contra-professores.html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enfoquecapacitacao.com.br/blog/gestao-qualidade-curso-online" TargetMode="External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ecommerce-png" TargetMode="External"/><Relationship Id="rId3" Type="http://schemas.openxmlformats.org/officeDocument/2006/relationships/hyperlink" Target="https://pixabay.com/en/online-internet-icon-symbols-www-942408/" TargetMode="External"/><Relationship Id="rId7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it.wikipedia.org/wiki/Convenzioni_ex_art._26" TargetMode="External"/><Relationship Id="rId4" Type="http://schemas.openxmlformats.org/officeDocument/2006/relationships/image" Target="../media/image90.jpg"/><Relationship Id="rId9" Type="http://schemas.openxmlformats.org/officeDocument/2006/relationships/hyperlink" Target="https://creativecommons.org/licenses/by-nc/3.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rello.com/br/o-que-e-qualidade-de-vida-no-trabalho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efano.com.br/saiba-a-opiniao-dos-clientes-sobre-sua-empresa-ou-negocio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atisfacaodeclientes.com/como-funciona-uma-pesquisa-de-satisfacao-do-cliente/" TargetMode="Externa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5.png"/><Relationship Id="rId7" Type="http://schemas.openxmlformats.org/officeDocument/2006/relationships/hyperlink" Target="mailto:jaqueline.costa@sc.senai.b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aulo.silva@sc.senai.br" TargetMode="External"/><Relationship Id="rId5" Type="http://schemas.openxmlformats.org/officeDocument/2006/relationships/hyperlink" Target="mailto:heribertopuff@edu.sc.senai.br" TargetMode="External"/><Relationship Id="rId4" Type="http://schemas.openxmlformats.org/officeDocument/2006/relationships/hyperlink" Target="mailto:jairodias@sc.senai.b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3526" cy="68571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26" y="4095856"/>
            <a:ext cx="4952610" cy="16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r="12698" b="4"/>
          <a:stretch/>
        </p:blipFill>
        <p:spPr bwMode="auto">
          <a:xfrm>
            <a:off x="846862" y="3819604"/>
            <a:ext cx="2312561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Lg\Desktop\WORKSHOP\516.jpg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r="16005" b="3"/>
          <a:stretch/>
        </p:blipFill>
        <p:spPr bwMode="auto">
          <a:xfrm>
            <a:off x="3013493" y="2537740"/>
            <a:ext cx="1916551" cy="255540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58854" y="896330"/>
            <a:ext cx="7033147" cy="5961670"/>
          </a:xfr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que servem ensaios de </a:t>
            </a:r>
            <a:r>
              <a:rPr lang="pt-BR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costurabilidade</a:t>
            </a: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dos diferentes tecidos em relação a equipamentos, 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dispositivos e materiais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Gerar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orientações para atender padrões de qualidade para a confecção.</a:t>
            </a:r>
          </a:p>
        </p:txBody>
      </p:sp>
      <p:pic>
        <p:nvPicPr>
          <p:cNvPr id="3075" name="Picture 3" descr="C:\Users\Lg\Desktop\WORKSHOP\blusa 2.jpg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9" b="-3"/>
          <a:stretch/>
        </p:blipFill>
        <p:spPr bwMode="auto">
          <a:xfrm>
            <a:off x="889294" y="896330"/>
            <a:ext cx="2270129" cy="2547077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75520" y="162880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1500" b="1" dirty="0">
              <a:solidFill>
                <a:srgbClr val="00A13A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80931" y="1028104"/>
            <a:ext cx="7811069" cy="499318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das informações geradas</a:t>
            </a:r>
            <a:r>
              <a:rPr lang="pt-BR" b="1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pt-BR" b="1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Antecipar e prevenir  os problemas que possam ocorrer na confecção ;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Melhorar a qualidade do produto;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Diminuir os índices de retrabalho;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Aumentar a produtividade. </a:t>
            </a:r>
          </a:p>
        </p:txBody>
      </p:sp>
      <p:pic>
        <p:nvPicPr>
          <p:cNvPr id="4100" name="Picture 4" descr="C:\Users\Lg\Desktop\Nova pasta\Agulha material fundid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619" y="1752252"/>
            <a:ext cx="1969801" cy="1448812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Picture 6" descr="C:\AASS\Web Version\Apparel Analysis--Slides 1-33 jpeg\26-30\29 Vol 1 Part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0" y="3536226"/>
            <a:ext cx="3056280" cy="194232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5" descr="C:\AASS\Web Version\Apparel Analysis--Slides 1-33 jpeg\16-20\16 Vol 1 Part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26180"/>
          <a:stretch>
            <a:fillRect/>
          </a:stretch>
        </p:blipFill>
        <p:spPr bwMode="auto">
          <a:xfrm>
            <a:off x="2620748" y="1474851"/>
            <a:ext cx="1448813" cy="200361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678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75520" y="162880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1500" b="1" dirty="0">
              <a:solidFill>
                <a:srgbClr val="00A13A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-1" y="1340768"/>
            <a:ext cx="7724633" cy="54006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 o momento ideal para realizar testes de costurabilidade</a:t>
            </a:r>
            <a:r>
              <a:rPr lang="pt-BR" b="1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1" indent="0">
              <a:spcBef>
                <a:spcPts val="0"/>
              </a:spcBef>
              <a:buNone/>
            </a:pPr>
            <a:endParaRPr lang="pt-BR" b="1" dirty="0" smtClean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cedo possível!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desenvolver ou analisar uma malha nova;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Antes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corte;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mínimo antes da costura;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Muitas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vezes os testes são feitos depois que o defeito já ocorreu!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811705" y="1830928"/>
            <a:ext cx="2050411" cy="164615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9600085" y="1845998"/>
            <a:ext cx="2080551" cy="16461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4DB97B-CD42-48FA-9BD0-A285104F3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83" y="3789185"/>
            <a:ext cx="1639002" cy="2124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ABBD4B-5D06-47C5-A130-DB0C13053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22710" r="17089" b="18030"/>
          <a:stretch/>
        </p:blipFill>
        <p:spPr>
          <a:xfrm rot="16200000">
            <a:off x="9578446" y="4002667"/>
            <a:ext cx="2149517" cy="167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4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75520" y="162880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1500" b="1" dirty="0">
              <a:solidFill>
                <a:srgbClr val="00A13A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628800"/>
            <a:ext cx="7656394" cy="415743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obter uma costura de qualidade?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b="1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Tipo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ponto/ pontos por cm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Tipo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costura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Características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costura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Tipo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linha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Tipo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agulha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Tipo </a:t>
            </a:r>
            <a:r>
              <a:rPr 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tecido e acabamento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838673" y="2175369"/>
            <a:ext cx="2050411" cy="1639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4578" y="1969663"/>
            <a:ext cx="1646154" cy="19802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3" name="Imagem 12" descr="http://s3.amazonaws.com/magoo/ABAAAe09kAH-9.jpg">
            <a:extLst>
              <a:ext uri="{FF2B5EF4-FFF2-40B4-BE49-F238E27FC236}">
                <a16:creationId xmlns:a16="http://schemas.microsoft.com/office/drawing/2014/main" id="{3BE72B5E-78DC-4C41-8E8C-00EE66C064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80" y="4130047"/>
            <a:ext cx="3446353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7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9645971" y="1513822"/>
            <a:ext cx="2136207" cy="3082901"/>
            <a:chOff x="5580112" y="2633042"/>
            <a:chExt cx="2892735" cy="3316540"/>
          </a:xfrm>
        </p:grpSpPr>
        <p:grpSp>
          <p:nvGrpSpPr>
            <p:cNvPr id="4" name="Grupo 3"/>
            <p:cNvGrpSpPr/>
            <p:nvPr/>
          </p:nvGrpSpPr>
          <p:grpSpPr>
            <a:xfrm>
              <a:off x="5580112" y="4221087"/>
              <a:ext cx="2892735" cy="1728495"/>
              <a:chOff x="4860032" y="3825044"/>
              <a:chExt cx="3655666" cy="2131929"/>
            </a:xfrm>
          </p:grpSpPr>
          <p:pic>
            <p:nvPicPr>
              <p:cNvPr id="1026" name="Picture 2" descr="C:\Users\Lg\Desktop\2016\CURSOS 2016\WORKSHOP\PONTOS FOTOS\407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3825044"/>
                <a:ext cx="3450340" cy="2088232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pic>
          <p:sp>
            <p:nvSpPr>
              <p:cNvPr id="2" name="CaixaDeTexto 1"/>
              <p:cNvSpPr txBox="1"/>
              <p:nvPr/>
            </p:nvSpPr>
            <p:spPr>
              <a:xfrm>
                <a:off x="7730593" y="5548591"/>
                <a:ext cx="785105" cy="408382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pt-BR" sz="1400" b="1" dirty="0"/>
                  <a:t>407</a:t>
                </a:r>
              </a:p>
            </p:txBody>
          </p:sp>
        </p:grpSp>
        <p:pic>
          <p:nvPicPr>
            <p:cNvPr id="1027" name="Picture 3" descr="C:\Users\Lg\Desktop\2016\CURSOS 2016\WORKSHOP\PONTOS FOTOS\504 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633042"/>
              <a:ext cx="2730259" cy="15880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5" name="CaixaDeTexto 4"/>
            <p:cNvSpPr txBox="1"/>
            <p:nvPr/>
          </p:nvSpPr>
          <p:spPr>
            <a:xfrm>
              <a:off x="7851591" y="2633042"/>
              <a:ext cx="621255" cy="33110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1400" b="1" dirty="0"/>
                <a:t>504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1703511" y="2637471"/>
            <a:ext cx="5483646" cy="276999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t-BR" sz="1200" b="1" dirty="0">
              <a:solidFill>
                <a:srgbClr val="006B2C"/>
              </a:solidFill>
              <a:latin typeface="Futura Bk BT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9645972" y="4503031"/>
            <a:ext cx="2075771" cy="1693065"/>
            <a:chOff x="3397399" y="4221088"/>
            <a:chExt cx="2224040" cy="1693066"/>
          </a:xfrm>
        </p:grpSpPr>
        <p:pic>
          <p:nvPicPr>
            <p:cNvPr id="1028" name="Picture 4" descr="C:\Users\Lg\Desktop\2016\CURSOS 2016\WORKSHOP\PONTOS FOTOS\516 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399" y="4221088"/>
              <a:ext cx="2160240" cy="169306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9" name="CaixaDeTexto 8"/>
            <p:cNvSpPr txBox="1"/>
            <p:nvPr/>
          </p:nvSpPr>
          <p:spPr>
            <a:xfrm>
              <a:off x="4664446" y="5606377"/>
              <a:ext cx="956993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1400" b="1" dirty="0"/>
                <a:t>(401.504)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3620432" y="3489110"/>
            <a:ext cx="2264678" cy="1200329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    </a:t>
            </a:r>
            <a:r>
              <a:rPr lang="pt-BR" sz="1200" b="1" dirty="0">
                <a:solidFill>
                  <a:srgbClr val="006B2C"/>
                </a:solidFill>
                <a:latin typeface="Futura Bk BT"/>
              </a:rPr>
              <a:t>CLASSE DO PONTO</a:t>
            </a:r>
          </a:p>
          <a:p>
            <a:r>
              <a:rPr lang="pt-BR" sz="3600" b="1" dirty="0">
                <a:solidFill>
                  <a:srgbClr val="006B2C"/>
                </a:solidFill>
              </a:rPr>
              <a:t>504</a:t>
            </a:r>
          </a:p>
          <a:p>
            <a:r>
              <a:rPr lang="pt-BR" dirty="0">
                <a:solidFill>
                  <a:srgbClr val="006B2C"/>
                </a:solidFill>
              </a:rPr>
              <a:t>          </a:t>
            </a:r>
            <a:r>
              <a:rPr lang="pt-BR" sz="1200" b="1" dirty="0">
                <a:solidFill>
                  <a:srgbClr val="006B2C"/>
                </a:solidFill>
                <a:latin typeface="Futura Bk BT"/>
              </a:rPr>
              <a:t>TIPO DO PONTO</a:t>
            </a:r>
            <a:endParaRPr lang="pt-BR" dirty="0">
              <a:solidFill>
                <a:srgbClr val="006B2C"/>
              </a:solidFill>
            </a:endParaRPr>
          </a:p>
        </p:txBody>
      </p:sp>
      <p:sp>
        <p:nvSpPr>
          <p:cNvPr id="12" name="Chave esquerda 11"/>
          <p:cNvSpPr/>
          <p:nvPr/>
        </p:nvSpPr>
        <p:spPr>
          <a:xfrm rot="16200000">
            <a:off x="3895694" y="4031460"/>
            <a:ext cx="540060" cy="432048"/>
          </a:xfrm>
          <a:prstGeom prst="leftBrac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sp>
        <p:nvSpPr>
          <p:cNvPr id="13" name="Chave esquerda 12"/>
          <p:cNvSpPr/>
          <p:nvPr/>
        </p:nvSpPr>
        <p:spPr>
          <a:xfrm rot="5400000">
            <a:off x="3598890" y="3787093"/>
            <a:ext cx="463893" cy="216024"/>
          </a:xfrm>
          <a:prstGeom prst="leftBrac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9824684" y="5154585"/>
            <a:ext cx="458780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400" b="1" dirty="0"/>
              <a:t>516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1670278"/>
            <a:ext cx="9034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PONTOS SÃO CLASSIFICADOS EM 6 CLASSES: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Cada classe é composta por 3 algarismos</a:t>
            </a:r>
            <a:r>
              <a:rPr lang="pt-BR" sz="2800" b="1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626493-89BB-4B17-BB44-5DAE2532E253}"/>
              </a:ext>
            </a:extLst>
          </p:cNvPr>
          <p:cNvSpPr txBox="1"/>
          <p:nvPr/>
        </p:nvSpPr>
        <p:spPr>
          <a:xfrm>
            <a:off x="0" y="5495186"/>
            <a:ext cx="903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1º </a:t>
            </a:r>
            <a:r>
              <a:rPr lang="pt-BR" sz="2800" b="1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 a classe e o 2º e 3º, o tipo de ponto.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3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25405" y="3987960"/>
            <a:ext cx="7530268" cy="707886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6B2C"/>
                </a:solidFill>
                <a:latin typeface="Futura Bk BT"/>
              </a:rPr>
              <a:t>OS PONTOS POR cm SÃO DETERMINADOS </a:t>
            </a:r>
          </a:p>
          <a:p>
            <a:pPr algn="ctr"/>
            <a:r>
              <a:rPr lang="pt-BR" sz="2000" b="1" dirty="0">
                <a:solidFill>
                  <a:srgbClr val="006B2C"/>
                </a:solidFill>
                <a:latin typeface="Futura Bk BT"/>
              </a:rPr>
              <a:t> PELA DISTÂNCIA  ENTRE  AS PERFURAÇÕES DA AGULHA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11624" y="37170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35761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49500" y="2124765"/>
            <a:ext cx="9273436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6B2C"/>
                </a:solidFill>
                <a:latin typeface="Futura Bk BT"/>
              </a:rPr>
              <a:t>AS PONTADAS SÃO O INTERVALO ENTRE AS PERFURAÇÕES DA AGULHA</a:t>
            </a:r>
          </a:p>
        </p:txBody>
      </p:sp>
      <p:pic>
        <p:nvPicPr>
          <p:cNvPr id="1026" name="Picture 2" descr="C:\Users\Lg\Desktop\2016\CURSOS 2016\WORKSHOP\PONTOS FOTOS\Nova pasta\PPCm\504 PONTAD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98" y="2577617"/>
            <a:ext cx="6004260" cy="1157546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Chave esquerda 4"/>
          <p:cNvSpPr/>
          <p:nvPr/>
        </p:nvSpPr>
        <p:spPr>
          <a:xfrm rot="16200000">
            <a:off x="4341914" y="3148510"/>
            <a:ext cx="576064" cy="360040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701958" y="3363684"/>
            <a:ext cx="933076" cy="276999"/>
          </a:xfrm>
          <a:prstGeom prst="rect">
            <a:avLst/>
          </a:prstGeom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06B2C"/>
                </a:solidFill>
                <a:latin typeface="Futura Bk BT"/>
              </a:rPr>
              <a:t>PONTADA</a:t>
            </a:r>
          </a:p>
        </p:txBody>
      </p:sp>
      <p:pic>
        <p:nvPicPr>
          <p:cNvPr id="10" name="Picture 2" descr="C:\Users\Lg\Desktop\2016\CURSOS 2016\WORKSHOP\PONTOS FOTOS\Nova pasta\PPCm\JEANS RÉG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854775"/>
            <a:ext cx="6784614" cy="10548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2" name="CaixaDeTexto 21"/>
          <p:cNvSpPr txBox="1"/>
          <p:nvPr/>
        </p:nvSpPr>
        <p:spPr>
          <a:xfrm>
            <a:off x="5161493" y="4892565"/>
            <a:ext cx="2077813" cy="307777"/>
          </a:xfrm>
          <a:prstGeom prst="rect">
            <a:avLst/>
          </a:prstGeom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  <a:latin typeface="Futura Bk BT"/>
              </a:rPr>
              <a:t>24 / 10 = 2,4 (2,5ppcm)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836237" y="51568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QUANTIDADE DE PONTOS PODE CENTÍMETRO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35761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836237" y="51568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600188" y="1705714"/>
            <a:ext cx="7274768" cy="147732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006B2C"/>
                </a:solidFill>
                <a:latin typeface="Futura Bk BT"/>
              </a:rPr>
              <a:t>Principais normas de classificação de costura são: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6B2C"/>
                </a:solidFill>
                <a:latin typeface="Futura Bk BT"/>
              </a:rPr>
              <a:t>ISO – 4916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6B2C"/>
                </a:solidFill>
                <a:latin typeface="Futura Bk BT"/>
              </a:rPr>
              <a:t>ASTM – 6193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6B2C"/>
                </a:solidFill>
                <a:latin typeface="Futura Bk BT"/>
              </a:rPr>
              <a:t>NBR – 9397</a:t>
            </a:r>
          </a:p>
        </p:txBody>
      </p:sp>
      <p:pic>
        <p:nvPicPr>
          <p:cNvPr id="4098" name="Picture 2" descr="C:\Users\Lg\Desktop\2016\CURSOS 2016\WORKSHOP\PONTOS FOTOS\transporte\KONG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03" y="4503933"/>
            <a:ext cx="2624225" cy="203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101" name="Picture 5" descr="C:\Users\Lg\Desktop\2016\CURSOS 2016\WORKSHOP\PONTOS FOTOS\transporte\KONG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77" y="3488087"/>
            <a:ext cx="5583075" cy="772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Seta: para a Esquerda e para Cima 1">
            <a:extLst>
              <a:ext uri="{FF2B5EF4-FFF2-40B4-BE49-F238E27FC236}">
                <a16:creationId xmlns:a16="http://schemas.microsoft.com/office/drawing/2014/main" id="{6A86771D-EBE5-4E08-917F-FB7BC2B21126}"/>
              </a:ext>
            </a:extLst>
          </p:cNvPr>
          <p:cNvSpPr/>
          <p:nvPr/>
        </p:nvSpPr>
        <p:spPr>
          <a:xfrm rot="5400000">
            <a:off x="3754230" y="4428320"/>
            <a:ext cx="936104" cy="1011131"/>
          </a:xfrm>
          <a:prstGeom prst="leftUpArrow">
            <a:avLst/>
          </a:prstGeom>
          <a:solidFill>
            <a:srgbClr val="006B2C"/>
          </a:solidFill>
          <a:ln>
            <a:solidFill>
              <a:srgbClr val="006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 DE COSTURA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302758" y="2679303"/>
            <a:ext cx="5852173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altLang="pt-BR" sz="2400" b="1" dirty="0" smtClean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Resistência / Durabilidade</a:t>
            </a:r>
            <a:r>
              <a:rPr lang="en-US" altLang="pt-BR" sz="2400" b="1" dirty="0" smtClean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pt-BR" sz="2400" b="1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/ Segurança</a:t>
            </a:r>
            <a:endParaRPr lang="pt-BR" sz="24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2063553" y="3140968"/>
            <a:ext cx="8172400" cy="2808312"/>
            <a:chOff x="800463" y="3140968"/>
            <a:chExt cx="7911489" cy="2690142"/>
          </a:xfrm>
        </p:grpSpPr>
        <p:pic>
          <p:nvPicPr>
            <p:cNvPr id="1027" name="Picture 3" descr="C:\Users\Lg\Desktop\2016\CURSOS 2016\WORKSHOP\PONTOS FOTOS\Nova pasta\PPCm\dina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63" y="3140968"/>
              <a:ext cx="2017607" cy="2690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Lg\Desktop\2016\CURSOS 2016\WORKSHOP\PONTOS FOTOS\Nova pasta\PPCm\dina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140968"/>
              <a:ext cx="2016224" cy="2688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Lg\Desktop\2016\CURSOS 2016\WORKSHOP\PONTOS FOTOS\PERFIS\sobrepost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921" y="3140968"/>
              <a:ext cx="3691031" cy="2688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– RESISTÊNCIA E DURABILIDADE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11524" y="2887911"/>
            <a:ext cx="1800200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altLang="pt-BR" sz="2400" b="1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Resistência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34837" y="2910438"/>
            <a:ext cx="3960440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altLang="pt-BR" sz="2400" b="1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Durabilidade</a:t>
            </a:r>
            <a:r>
              <a:rPr lang="en-US" altLang="pt-BR" sz="2400" b="1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 / Segurança</a:t>
            </a:r>
            <a:endParaRPr lang="pt-BR" sz="24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1600847" y="3470691"/>
            <a:ext cx="4414289" cy="2183840"/>
            <a:chOff x="251520" y="3503892"/>
            <a:chExt cx="4414289" cy="2183840"/>
          </a:xfrm>
        </p:grpSpPr>
        <p:pic>
          <p:nvPicPr>
            <p:cNvPr id="3077" name="Picture 5" descr="C:\Users\Lg\Desktop\2016\CURSOS 2016\WORKSHOP\PONTOS FOTOS\4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23660" y="3545583"/>
              <a:ext cx="2183840" cy="210045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Lg\Desktop\2016\CURSOS 2016\WORKSHOP\PONTOS FOTOS\PERFIS\FRANCESA 3A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503892"/>
              <a:ext cx="2313831" cy="218384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Lg\Desktop\2016\CURSOS 2016\WORKSHOP\PONTOS FOTOS\hon ko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7564" y="3358188"/>
            <a:ext cx="2181346" cy="2408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g\Desktop\2016\CURSOS 2016\WORKSHOP\PONTOS FOTOS\PERFIS\H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46" y="3470690"/>
            <a:ext cx="2961185" cy="2183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– RESISTÊNCIA E DURABILIDADE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9008" y="980728"/>
            <a:ext cx="8928992" cy="489654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3041990" y="2204864"/>
            <a:ext cx="6108021" cy="3960440"/>
            <a:chOff x="1331640" y="1844824"/>
            <a:chExt cx="6311387" cy="4346747"/>
          </a:xfrm>
        </p:grpSpPr>
        <p:pic>
          <p:nvPicPr>
            <p:cNvPr id="1027" name="Picture 3" descr="C:\Users\Lg\Desktop\2016\CURSOS 2016\WORKSHOP\TRAMA CO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295" y="4104042"/>
              <a:ext cx="3776732" cy="208752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8" name="Picture 4" descr="C:\Users\Lg\Desktop\2016\CURSOS 2016\WORKSHOP\TRAMA DIN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844824"/>
              <a:ext cx="2368035" cy="43467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9" name="Picture 5" descr="C:\Users\Lg\Desktop\2016\CURSOS 2016\WORKSHOP\TRAMA SE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295" y="1844824"/>
              <a:ext cx="3776732" cy="21242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- ESGARÇAMENTO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Impacto da qualidade das fibras e fios na produção dos tecidos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tângulo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" y="0"/>
              <a:ext cx="12181176" cy="6858000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10824" y="968725"/>
            <a:ext cx="12181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986697"/>
            <a:ext cx="122205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AASS\Web Version\Apparel Analysis--Slides 1-33 jpeg\21-25\25 Vol 1 Par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25349"/>
          <a:stretch>
            <a:fillRect/>
          </a:stretch>
        </p:blipFill>
        <p:spPr bwMode="auto">
          <a:xfrm rot="5400000">
            <a:off x="6048927" y="1298826"/>
            <a:ext cx="4794137" cy="5990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8" name="Picture 5" descr="C:\AASS\Web Version\Apparel Analysis--Slides 1-33 jpeg\31-35\32 Vol 1 Part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39" y="1897075"/>
            <a:ext cx="3744416" cy="2573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B9ED98C-A79A-413B-B22F-B567B120A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8"/>
          <a:stretch/>
        </p:blipFill>
        <p:spPr>
          <a:xfrm>
            <a:off x="1437436" y="4470377"/>
            <a:ext cx="3827622" cy="2220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- APARÊNCIA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1268760"/>
            <a:ext cx="8784976" cy="4968552"/>
          </a:xfrm>
          <a:noFill/>
          <a:ln>
            <a:noFill/>
          </a:ln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/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en-US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 </a:t>
            </a: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en-US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endParaRPr lang="en-US" altLang="pt-BR" dirty="0">
              <a:solidFill>
                <a:srgbClr val="006B2C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122" name="Picture 2" descr="C:\Users\Lg\Desktop\2016\CURSOS 2016\WORKSHOP\PONTOS FOTOS\401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6" y="2279176"/>
            <a:ext cx="4855721" cy="3441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123" name="Picture 3" descr="C:\Users\Lg\Desktop\2016\CURSOS 2016\WORKSHOP\PONTOS FOTOS\401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51" y="2279176"/>
            <a:ext cx="4825243" cy="3343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- APARÊNCIA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1628800"/>
            <a:ext cx="8784976" cy="4968552"/>
          </a:xfrm>
          <a:noFill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/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>    </a:t>
            </a:r>
            <a:br>
              <a:rPr lang="pt-BR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r>
              <a:rPr lang="en-US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altLang="pt-BR" dirty="0">
                <a:solidFill>
                  <a:srgbClr val="006B2C"/>
                </a:solidFill>
                <a:latin typeface="Times New Roman" charset="0"/>
                <a:cs typeface="Times New Roman" charset="0"/>
              </a:rPr>
            </a:br>
            <a:endParaRPr lang="en-US" altLang="pt-BR" dirty="0">
              <a:solidFill>
                <a:srgbClr val="006B2C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1" name="Picture 2" descr="C:\Users\Lg\Desktop\2016\CURSOS 2016\CDs\030812_1758\ENSAIO EXPERIMENTAL\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52" y="2118164"/>
            <a:ext cx="3362269" cy="29011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" name="Picture 2" descr="C:\Users\Lg\Desktop\2016\CURSOS 2016\WORKSHOP\PONTOS FOTOS\Nova pasta\PPCm\20161108_104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68" y="4650960"/>
            <a:ext cx="2595189" cy="1946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ntendo interior&#10;&#10;Descrição gerada com alta confiança">
            <a:extLst>
              <a:ext uri="{FF2B5EF4-FFF2-40B4-BE49-F238E27FC236}">
                <a16:creationId xmlns:a16="http://schemas.microsoft.com/office/drawing/2014/main" id="{6A801EFE-696C-49DB-9892-5050AD78E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42" y="2121773"/>
            <a:ext cx="3863331" cy="2897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 COSTURA - ELASTICIDADE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92433" y="2311881"/>
            <a:ext cx="1818126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Construção</a:t>
            </a:r>
            <a:endParaRPr lang="pt-BR" sz="2800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92433" y="3501845"/>
            <a:ext cx="1175899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Torção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01410" y="2922501"/>
            <a:ext cx="1976823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Composição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3198" y="4690588"/>
            <a:ext cx="1996059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Acabamento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92433" y="4091793"/>
            <a:ext cx="1061509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244595" y="2025278"/>
            <a:ext cx="7847321" cy="3652191"/>
            <a:chOff x="2915816" y="3086571"/>
            <a:chExt cx="5957290" cy="2749261"/>
          </a:xfrm>
        </p:grpSpPr>
        <p:pic>
          <p:nvPicPr>
            <p:cNvPr id="3074" name="Picture 2" descr="C:\Users\Lg\Desktop\2016\CURSOS 2016\WORKSHOP\PONTOS FOTOS\transporte\TORÇÃO LINH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834" y="3086572"/>
              <a:ext cx="2448272" cy="2749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3075" name="Picture 3" descr="C:\Users\Lg\Desktop\2016\CURSOS 2016\WORKSHOP\PONTOS FOTOS\40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086571"/>
              <a:ext cx="3515914" cy="274926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367765" y="2691178"/>
            <a:ext cx="1319592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67765" y="3208254"/>
            <a:ext cx="1122423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67766" y="3699290"/>
            <a:ext cx="1996059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Acabamento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367766" y="4203346"/>
            <a:ext cx="1619354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Espessura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Lg\Desktop\Nova pasta\Agulha phen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41" y="1960546"/>
            <a:ext cx="2952328" cy="3340662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3" name="Picture 5" descr="C:\Users\Lg\Desktop\2016\CURSOS 2016\WORKSHOP\PONTOS FOTOS\transporte\AG. T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92" y="1948636"/>
            <a:ext cx="873997" cy="33437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5" name="Picture 7" descr="C:\Users\Lg\Desktop\2016\CURSOS 2016\WORKSHOP\PONTOS FOTOS\transporte\AG. OL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37" y="1948638"/>
            <a:ext cx="743054" cy="33437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6" name="Picture 8" descr="C:\Users\Lg\Desktop\2016\CURSOS 2016\WORKSHOP\PONTOS FOTOS\transporte\AG TEFL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70" y="1951718"/>
            <a:ext cx="781159" cy="33406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AGULHA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0" y="2484923"/>
            <a:ext cx="1976823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24000" y="3715632"/>
            <a:ext cx="1500732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05000" y="4324514"/>
            <a:ext cx="2077813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Acabamento</a:t>
            </a:r>
            <a:r>
              <a:rPr lang="pt-BR" sz="2800" dirty="0">
                <a:solidFill>
                  <a:srgbClr val="006B2C"/>
                </a:solidFill>
              </a:rPr>
              <a:t> </a:t>
            </a:r>
            <a:endParaRPr lang="pt-BR" sz="2800" b="1" dirty="0">
              <a:solidFill>
                <a:srgbClr val="006B2C"/>
              </a:solidFill>
              <a:latin typeface="Futura Bk B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24001" y="3092266"/>
            <a:ext cx="1949573" cy="52322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Fibra e o fio</a:t>
            </a:r>
          </a:p>
        </p:txBody>
      </p:sp>
      <p:pic>
        <p:nvPicPr>
          <p:cNvPr id="9" name="Picture 2" descr="C:\Users\Lg\Desktop\2016\CURSOS 2016\WORKSHOP\FOT\080-07 RIB\ELASTANO NORMAL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12" y="2283746"/>
            <a:ext cx="2761115" cy="2521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F152841-9E28-45D6-B66B-EBE5A5F7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211" y="3426503"/>
            <a:ext cx="3271021" cy="24532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30C8BE88-863B-4F77-890D-8EB6B595C916}"/>
              </a:ext>
            </a:extLst>
          </p:cNvPr>
          <p:cNvSpPr/>
          <p:nvPr/>
        </p:nvSpPr>
        <p:spPr>
          <a:xfrm>
            <a:off x="5519936" y="3615486"/>
            <a:ext cx="1224136" cy="103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 DE MALHA OU TECIDO E ACABAMENTO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05718" y="2283894"/>
            <a:ext cx="9354883" cy="2915903"/>
          </a:xfr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se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obter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costura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balanceada</a:t>
            </a:r>
            <a:endParaRPr lang="en-US" altLang="pt-BR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resitência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costura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igual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Precisa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suportar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aos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esforços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o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produto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será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submetido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durante</a:t>
            </a:r>
            <a:r>
              <a:rPr lang="en-US" altLang="pt-BR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pt-BR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altLang="pt-BR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solidFill>
                <a:srgbClr val="006B2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040640"/>
            <a:ext cx="12192000" cy="1815882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Franzimento </a:t>
            </a: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tensão, composição e título da linha ;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Franzimento por transporte (alimentação) da máquina de costura; 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Franzimento causado pela agulha; 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Franzimento causado pelo tipo de ponto. </a:t>
            </a:r>
            <a:r>
              <a:rPr lang="pt-BR" sz="24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g\Desktop\2016\CURSOS 2016\WORKSHOP\PONTOS FOTOS\transporte\cost. franzi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4479" y="3658084"/>
            <a:ext cx="2124585" cy="3678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6" name="Group 54"/>
          <p:cNvGrpSpPr>
            <a:grpSpLocks/>
          </p:cNvGrpSpPr>
          <p:nvPr/>
        </p:nvGrpSpPr>
        <p:grpSpPr bwMode="auto">
          <a:xfrm rot="16200000">
            <a:off x="7146401" y="4151019"/>
            <a:ext cx="2025651" cy="2692697"/>
            <a:chOff x="4645" y="1242"/>
            <a:chExt cx="1310" cy="1275"/>
          </a:xfrm>
        </p:grpSpPr>
        <p:sp>
          <p:nvSpPr>
            <p:cNvPr id="7" name="Line 55"/>
            <p:cNvSpPr>
              <a:spLocks noChangeAspect="1" noChangeShapeType="1"/>
            </p:cNvSpPr>
            <p:nvPr/>
          </p:nvSpPr>
          <p:spPr bwMode="auto">
            <a:xfrm>
              <a:off x="4719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Line 56"/>
            <p:cNvSpPr>
              <a:spLocks noChangeAspect="1" noChangeShapeType="1"/>
            </p:cNvSpPr>
            <p:nvPr/>
          </p:nvSpPr>
          <p:spPr bwMode="auto">
            <a:xfrm>
              <a:off x="4779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Line 57"/>
            <p:cNvSpPr>
              <a:spLocks noChangeAspect="1" noChangeShapeType="1"/>
            </p:cNvSpPr>
            <p:nvPr/>
          </p:nvSpPr>
          <p:spPr bwMode="auto">
            <a:xfrm>
              <a:off x="4779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Line 58"/>
            <p:cNvSpPr>
              <a:spLocks noChangeAspect="1" noChangeShapeType="1"/>
            </p:cNvSpPr>
            <p:nvPr/>
          </p:nvSpPr>
          <p:spPr bwMode="auto">
            <a:xfrm>
              <a:off x="4840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Line 59"/>
            <p:cNvSpPr>
              <a:spLocks noChangeAspect="1" noChangeShapeType="1"/>
            </p:cNvSpPr>
            <p:nvPr/>
          </p:nvSpPr>
          <p:spPr bwMode="auto">
            <a:xfrm>
              <a:off x="4900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Line 60"/>
            <p:cNvSpPr>
              <a:spLocks noChangeAspect="1" noChangeShapeType="1"/>
            </p:cNvSpPr>
            <p:nvPr/>
          </p:nvSpPr>
          <p:spPr bwMode="auto">
            <a:xfrm>
              <a:off x="4960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Line 61"/>
            <p:cNvSpPr>
              <a:spLocks noChangeAspect="1" noChangeShapeType="1"/>
            </p:cNvSpPr>
            <p:nvPr/>
          </p:nvSpPr>
          <p:spPr bwMode="auto">
            <a:xfrm>
              <a:off x="5020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Line 62"/>
            <p:cNvSpPr>
              <a:spLocks noChangeAspect="1" noChangeShapeType="1"/>
            </p:cNvSpPr>
            <p:nvPr/>
          </p:nvSpPr>
          <p:spPr bwMode="auto">
            <a:xfrm>
              <a:off x="5081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Line 63"/>
            <p:cNvSpPr>
              <a:spLocks noChangeAspect="1" noChangeShapeType="1"/>
            </p:cNvSpPr>
            <p:nvPr/>
          </p:nvSpPr>
          <p:spPr bwMode="auto">
            <a:xfrm>
              <a:off x="5081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Line 64"/>
            <p:cNvSpPr>
              <a:spLocks noChangeAspect="1" noChangeShapeType="1"/>
            </p:cNvSpPr>
            <p:nvPr/>
          </p:nvSpPr>
          <p:spPr bwMode="auto">
            <a:xfrm>
              <a:off x="5141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Line 65"/>
            <p:cNvSpPr>
              <a:spLocks noChangeAspect="1" noChangeShapeType="1"/>
            </p:cNvSpPr>
            <p:nvPr/>
          </p:nvSpPr>
          <p:spPr bwMode="auto">
            <a:xfrm>
              <a:off x="5201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Line 66"/>
            <p:cNvSpPr>
              <a:spLocks noChangeAspect="1" noChangeShapeType="1"/>
            </p:cNvSpPr>
            <p:nvPr/>
          </p:nvSpPr>
          <p:spPr bwMode="auto">
            <a:xfrm>
              <a:off x="5382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Line 67"/>
            <p:cNvSpPr>
              <a:spLocks noChangeAspect="1" noChangeShapeType="1"/>
            </p:cNvSpPr>
            <p:nvPr/>
          </p:nvSpPr>
          <p:spPr bwMode="auto">
            <a:xfrm>
              <a:off x="5382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68"/>
            <p:cNvSpPr>
              <a:spLocks noChangeAspect="1" noChangeShapeType="1"/>
            </p:cNvSpPr>
            <p:nvPr/>
          </p:nvSpPr>
          <p:spPr bwMode="auto">
            <a:xfrm>
              <a:off x="5442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Line 69"/>
            <p:cNvSpPr>
              <a:spLocks noChangeAspect="1" noChangeShapeType="1"/>
            </p:cNvSpPr>
            <p:nvPr/>
          </p:nvSpPr>
          <p:spPr bwMode="auto">
            <a:xfrm>
              <a:off x="5502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Line 70"/>
            <p:cNvSpPr>
              <a:spLocks noChangeAspect="1" noChangeShapeType="1"/>
            </p:cNvSpPr>
            <p:nvPr/>
          </p:nvSpPr>
          <p:spPr bwMode="auto">
            <a:xfrm>
              <a:off x="5563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Line 71"/>
            <p:cNvSpPr>
              <a:spLocks noChangeAspect="1" noChangeShapeType="1"/>
            </p:cNvSpPr>
            <p:nvPr/>
          </p:nvSpPr>
          <p:spPr bwMode="auto">
            <a:xfrm>
              <a:off x="5623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Line 72"/>
            <p:cNvSpPr>
              <a:spLocks noChangeAspect="1" noChangeShapeType="1"/>
            </p:cNvSpPr>
            <p:nvPr/>
          </p:nvSpPr>
          <p:spPr bwMode="auto">
            <a:xfrm>
              <a:off x="5683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Line 73"/>
            <p:cNvSpPr>
              <a:spLocks noChangeAspect="1" noChangeShapeType="1"/>
            </p:cNvSpPr>
            <p:nvPr/>
          </p:nvSpPr>
          <p:spPr bwMode="auto">
            <a:xfrm>
              <a:off x="5683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Line 74"/>
            <p:cNvSpPr>
              <a:spLocks noChangeAspect="1" noChangeShapeType="1"/>
            </p:cNvSpPr>
            <p:nvPr/>
          </p:nvSpPr>
          <p:spPr bwMode="auto">
            <a:xfrm>
              <a:off x="5743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Line 75"/>
            <p:cNvSpPr>
              <a:spLocks noChangeAspect="1" noChangeShapeType="1"/>
            </p:cNvSpPr>
            <p:nvPr/>
          </p:nvSpPr>
          <p:spPr bwMode="auto">
            <a:xfrm>
              <a:off x="5804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Line 76"/>
            <p:cNvSpPr>
              <a:spLocks noChangeAspect="1" noChangeShapeType="1"/>
            </p:cNvSpPr>
            <p:nvPr/>
          </p:nvSpPr>
          <p:spPr bwMode="auto">
            <a:xfrm>
              <a:off x="5864" y="1333"/>
              <a:ext cx="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Oval 77"/>
            <p:cNvSpPr>
              <a:spLocks noChangeAspect="1" noChangeArrowheads="1"/>
            </p:cNvSpPr>
            <p:nvPr/>
          </p:nvSpPr>
          <p:spPr bwMode="auto">
            <a:xfrm>
              <a:off x="5231" y="1634"/>
              <a:ext cx="120" cy="12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Oval 78"/>
            <p:cNvSpPr>
              <a:spLocks noChangeAspect="1" noChangeArrowheads="1"/>
            </p:cNvSpPr>
            <p:nvPr/>
          </p:nvSpPr>
          <p:spPr bwMode="auto">
            <a:xfrm>
              <a:off x="5231" y="1995"/>
              <a:ext cx="120" cy="12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Oval 79"/>
            <p:cNvSpPr>
              <a:spLocks noChangeAspect="1" noChangeArrowheads="1"/>
            </p:cNvSpPr>
            <p:nvPr/>
          </p:nvSpPr>
          <p:spPr bwMode="auto">
            <a:xfrm>
              <a:off x="5231" y="2357"/>
              <a:ext cx="120" cy="12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Oval 80"/>
            <p:cNvSpPr>
              <a:spLocks noChangeAspect="1" noChangeArrowheads="1"/>
            </p:cNvSpPr>
            <p:nvPr/>
          </p:nvSpPr>
          <p:spPr bwMode="auto">
            <a:xfrm>
              <a:off x="5231" y="1273"/>
              <a:ext cx="120" cy="12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" name="Freeform 81"/>
            <p:cNvSpPr>
              <a:spLocks noChangeAspect="1"/>
            </p:cNvSpPr>
            <p:nvPr/>
          </p:nvSpPr>
          <p:spPr bwMode="auto">
            <a:xfrm>
              <a:off x="5228" y="1242"/>
              <a:ext cx="33" cy="1266"/>
            </a:xfrm>
            <a:custGeom>
              <a:avLst/>
              <a:gdLst>
                <a:gd name="T0" fmla="*/ 33 w 33"/>
                <a:gd name="T1" fmla="*/ 0 h 1266"/>
                <a:gd name="T2" fmla="*/ 3 w 33"/>
                <a:gd name="T3" fmla="*/ 90 h 1266"/>
                <a:gd name="T4" fmla="*/ 17 w 33"/>
                <a:gd name="T5" fmla="*/ 175 h 1266"/>
                <a:gd name="T6" fmla="*/ 28 w 33"/>
                <a:gd name="T7" fmla="*/ 262 h 1266"/>
                <a:gd name="T8" fmla="*/ 27 w 33"/>
                <a:gd name="T9" fmla="*/ 368 h 1266"/>
                <a:gd name="T10" fmla="*/ 3 w 33"/>
                <a:gd name="T11" fmla="*/ 452 h 1266"/>
                <a:gd name="T12" fmla="*/ 22 w 33"/>
                <a:gd name="T13" fmla="*/ 542 h 1266"/>
                <a:gd name="T14" fmla="*/ 24 w 33"/>
                <a:gd name="T15" fmla="*/ 630 h 1266"/>
                <a:gd name="T16" fmla="*/ 27 w 33"/>
                <a:gd name="T17" fmla="*/ 740 h 1266"/>
                <a:gd name="T18" fmla="*/ 7 w 33"/>
                <a:gd name="T19" fmla="*/ 812 h 1266"/>
                <a:gd name="T20" fmla="*/ 27 w 33"/>
                <a:gd name="T21" fmla="*/ 914 h 1266"/>
                <a:gd name="T22" fmla="*/ 24 w 33"/>
                <a:gd name="T23" fmla="*/ 998 h 1266"/>
                <a:gd name="T24" fmla="*/ 22 w 33"/>
                <a:gd name="T25" fmla="*/ 1102 h 1266"/>
                <a:gd name="T26" fmla="*/ 3 w 33"/>
                <a:gd name="T27" fmla="*/ 1175 h 1266"/>
                <a:gd name="T28" fmla="*/ 27 w 33"/>
                <a:gd name="T29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1266">
                  <a:moveTo>
                    <a:pt x="33" y="0"/>
                  </a:moveTo>
                  <a:cubicBezTo>
                    <a:pt x="18" y="30"/>
                    <a:pt x="5" y="62"/>
                    <a:pt x="3" y="90"/>
                  </a:cubicBezTo>
                  <a:cubicBezTo>
                    <a:pt x="0" y="119"/>
                    <a:pt x="13" y="146"/>
                    <a:pt x="17" y="175"/>
                  </a:cubicBezTo>
                  <a:cubicBezTo>
                    <a:pt x="21" y="204"/>
                    <a:pt x="26" y="230"/>
                    <a:pt x="28" y="262"/>
                  </a:cubicBezTo>
                  <a:cubicBezTo>
                    <a:pt x="30" y="294"/>
                    <a:pt x="31" y="336"/>
                    <a:pt x="27" y="368"/>
                  </a:cubicBezTo>
                  <a:cubicBezTo>
                    <a:pt x="23" y="400"/>
                    <a:pt x="3" y="423"/>
                    <a:pt x="3" y="452"/>
                  </a:cubicBezTo>
                  <a:cubicBezTo>
                    <a:pt x="2" y="481"/>
                    <a:pt x="19" y="512"/>
                    <a:pt x="22" y="542"/>
                  </a:cubicBezTo>
                  <a:cubicBezTo>
                    <a:pt x="25" y="572"/>
                    <a:pt x="23" y="597"/>
                    <a:pt x="24" y="630"/>
                  </a:cubicBezTo>
                  <a:cubicBezTo>
                    <a:pt x="25" y="663"/>
                    <a:pt x="30" y="710"/>
                    <a:pt x="27" y="740"/>
                  </a:cubicBezTo>
                  <a:cubicBezTo>
                    <a:pt x="24" y="770"/>
                    <a:pt x="7" y="783"/>
                    <a:pt x="7" y="812"/>
                  </a:cubicBezTo>
                  <a:cubicBezTo>
                    <a:pt x="7" y="841"/>
                    <a:pt x="24" y="883"/>
                    <a:pt x="27" y="914"/>
                  </a:cubicBezTo>
                  <a:cubicBezTo>
                    <a:pt x="30" y="945"/>
                    <a:pt x="25" y="967"/>
                    <a:pt x="24" y="998"/>
                  </a:cubicBezTo>
                  <a:cubicBezTo>
                    <a:pt x="23" y="1029"/>
                    <a:pt x="25" y="1073"/>
                    <a:pt x="22" y="1102"/>
                  </a:cubicBezTo>
                  <a:cubicBezTo>
                    <a:pt x="19" y="1131"/>
                    <a:pt x="2" y="1148"/>
                    <a:pt x="3" y="1175"/>
                  </a:cubicBezTo>
                  <a:cubicBezTo>
                    <a:pt x="3" y="1202"/>
                    <a:pt x="22" y="1247"/>
                    <a:pt x="27" y="126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" name="Freeform 82"/>
            <p:cNvSpPr>
              <a:spLocks noChangeAspect="1"/>
            </p:cNvSpPr>
            <p:nvPr/>
          </p:nvSpPr>
          <p:spPr bwMode="auto">
            <a:xfrm>
              <a:off x="5316" y="1242"/>
              <a:ext cx="35" cy="1275"/>
            </a:xfrm>
            <a:custGeom>
              <a:avLst/>
              <a:gdLst>
                <a:gd name="T0" fmla="*/ 5 w 35"/>
                <a:gd name="T1" fmla="*/ 0 h 1275"/>
                <a:gd name="T2" fmla="*/ 35 w 35"/>
                <a:gd name="T3" fmla="*/ 90 h 1275"/>
                <a:gd name="T4" fmla="*/ 5 w 35"/>
                <a:gd name="T5" fmla="*/ 151 h 1275"/>
                <a:gd name="T6" fmla="*/ 12 w 35"/>
                <a:gd name="T7" fmla="*/ 262 h 1275"/>
                <a:gd name="T8" fmla="*/ 5 w 35"/>
                <a:gd name="T9" fmla="*/ 361 h 1275"/>
                <a:gd name="T10" fmla="*/ 35 w 35"/>
                <a:gd name="T11" fmla="*/ 452 h 1275"/>
                <a:gd name="T12" fmla="*/ 5 w 35"/>
                <a:gd name="T13" fmla="*/ 542 h 1275"/>
                <a:gd name="T14" fmla="*/ 8 w 35"/>
                <a:gd name="T15" fmla="*/ 634 h 1275"/>
                <a:gd name="T16" fmla="*/ 5 w 35"/>
                <a:gd name="T17" fmla="*/ 723 h 1275"/>
                <a:gd name="T18" fmla="*/ 35 w 35"/>
                <a:gd name="T19" fmla="*/ 813 h 1275"/>
                <a:gd name="T20" fmla="*/ 5 w 35"/>
                <a:gd name="T21" fmla="*/ 904 h 1275"/>
                <a:gd name="T22" fmla="*/ 4 w 35"/>
                <a:gd name="T23" fmla="*/ 998 h 1275"/>
                <a:gd name="T24" fmla="*/ 5 w 35"/>
                <a:gd name="T25" fmla="*/ 1084 h 1275"/>
                <a:gd name="T26" fmla="*/ 35 w 35"/>
                <a:gd name="T27" fmla="*/ 1175 h 1275"/>
                <a:gd name="T28" fmla="*/ 5 w 35"/>
                <a:gd name="T29" fmla="*/ 1265 h 1275"/>
                <a:gd name="T30" fmla="*/ 5 w 35"/>
                <a:gd name="T31" fmla="*/ 1235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275">
                  <a:moveTo>
                    <a:pt x="5" y="0"/>
                  </a:moveTo>
                  <a:cubicBezTo>
                    <a:pt x="20" y="33"/>
                    <a:pt x="35" y="65"/>
                    <a:pt x="35" y="90"/>
                  </a:cubicBezTo>
                  <a:cubicBezTo>
                    <a:pt x="35" y="115"/>
                    <a:pt x="9" y="122"/>
                    <a:pt x="5" y="151"/>
                  </a:cubicBezTo>
                  <a:cubicBezTo>
                    <a:pt x="1" y="180"/>
                    <a:pt x="12" y="227"/>
                    <a:pt x="12" y="262"/>
                  </a:cubicBezTo>
                  <a:cubicBezTo>
                    <a:pt x="12" y="297"/>
                    <a:pt x="1" y="329"/>
                    <a:pt x="5" y="361"/>
                  </a:cubicBezTo>
                  <a:cubicBezTo>
                    <a:pt x="9" y="393"/>
                    <a:pt x="35" y="422"/>
                    <a:pt x="35" y="452"/>
                  </a:cubicBezTo>
                  <a:cubicBezTo>
                    <a:pt x="35" y="482"/>
                    <a:pt x="10" y="512"/>
                    <a:pt x="5" y="542"/>
                  </a:cubicBezTo>
                  <a:cubicBezTo>
                    <a:pt x="0" y="572"/>
                    <a:pt x="8" y="604"/>
                    <a:pt x="8" y="634"/>
                  </a:cubicBezTo>
                  <a:cubicBezTo>
                    <a:pt x="8" y="664"/>
                    <a:pt x="1" y="693"/>
                    <a:pt x="5" y="723"/>
                  </a:cubicBezTo>
                  <a:cubicBezTo>
                    <a:pt x="9" y="753"/>
                    <a:pt x="35" y="783"/>
                    <a:pt x="35" y="813"/>
                  </a:cubicBezTo>
                  <a:cubicBezTo>
                    <a:pt x="35" y="843"/>
                    <a:pt x="10" y="873"/>
                    <a:pt x="5" y="904"/>
                  </a:cubicBezTo>
                  <a:cubicBezTo>
                    <a:pt x="0" y="935"/>
                    <a:pt x="4" y="968"/>
                    <a:pt x="4" y="998"/>
                  </a:cubicBezTo>
                  <a:cubicBezTo>
                    <a:pt x="4" y="1028"/>
                    <a:pt x="0" y="1055"/>
                    <a:pt x="5" y="1084"/>
                  </a:cubicBezTo>
                  <a:cubicBezTo>
                    <a:pt x="10" y="1113"/>
                    <a:pt x="35" y="1144"/>
                    <a:pt x="35" y="1175"/>
                  </a:cubicBezTo>
                  <a:cubicBezTo>
                    <a:pt x="35" y="1205"/>
                    <a:pt x="10" y="1255"/>
                    <a:pt x="5" y="1265"/>
                  </a:cubicBezTo>
                  <a:cubicBezTo>
                    <a:pt x="0" y="1275"/>
                    <a:pt x="3" y="1255"/>
                    <a:pt x="5" y="1235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" name="Freeform 83"/>
            <p:cNvSpPr>
              <a:spLocks noChangeAspect="1"/>
            </p:cNvSpPr>
            <p:nvPr/>
          </p:nvSpPr>
          <p:spPr bwMode="auto">
            <a:xfrm>
              <a:off x="4659" y="2052"/>
              <a:ext cx="1296" cy="64"/>
            </a:xfrm>
            <a:custGeom>
              <a:avLst/>
              <a:gdLst>
                <a:gd name="T0" fmla="*/ 0 w 2168"/>
                <a:gd name="T1" fmla="*/ 13 h 109"/>
                <a:gd name="T2" fmla="*/ 850 w 2168"/>
                <a:gd name="T3" fmla="*/ 91 h 109"/>
                <a:gd name="T4" fmla="*/ 1008 w 2168"/>
                <a:gd name="T5" fmla="*/ 109 h 109"/>
                <a:gd name="T6" fmla="*/ 1150 w 2168"/>
                <a:gd name="T7" fmla="*/ 91 h 109"/>
                <a:gd name="T8" fmla="*/ 2016 w 2168"/>
                <a:gd name="T9" fmla="*/ 13 h 109"/>
                <a:gd name="T10" fmla="*/ 2064 w 2168"/>
                <a:gd name="T11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8" h="109">
                  <a:moveTo>
                    <a:pt x="0" y="13"/>
                  </a:moveTo>
                  <a:cubicBezTo>
                    <a:pt x="142" y="26"/>
                    <a:pt x="682" y="75"/>
                    <a:pt x="850" y="91"/>
                  </a:cubicBezTo>
                  <a:cubicBezTo>
                    <a:pt x="1018" y="107"/>
                    <a:pt x="958" y="109"/>
                    <a:pt x="1008" y="109"/>
                  </a:cubicBezTo>
                  <a:cubicBezTo>
                    <a:pt x="1058" y="109"/>
                    <a:pt x="982" y="107"/>
                    <a:pt x="1150" y="91"/>
                  </a:cubicBezTo>
                  <a:cubicBezTo>
                    <a:pt x="1318" y="75"/>
                    <a:pt x="1864" y="26"/>
                    <a:pt x="2016" y="13"/>
                  </a:cubicBezTo>
                  <a:cubicBezTo>
                    <a:pt x="2168" y="0"/>
                    <a:pt x="2116" y="13"/>
                    <a:pt x="2064" y="13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" name="Freeform 84"/>
            <p:cNvSpPr>
              <a:spLocks noChangeAspect="1"/>
            </p:cNvSpPr>
            <p:nvPr/>
          </p:nvSpPr>
          <p:spPr bwMode="auto">
            <a:xfrm>
              <a:off x="4668" y="2352"/>
              <a:ext cx="1279" cy="77"/>
            </a:xfrm>
            <a:custGeom>
              <a:avLst/>
              <a:gdLst>
                <a:gd name="T0" fmla="*/ 0 w 1279"/>
                <a:gd name="T1" fmla="*/ 64 h 77"/>
                <a:gd name="T2" fmla="*/ 495 w 1279"/>
                <a:gd name="T3" fmla="*/ 10 h 77"/>
                <a:gd name="T4" fmla="*/ 624 w 1279"/>
                <a:gd name="T5" fmla="*/ 4 h 77"/>
                <a:gd name="T6" fmla="*/ 692 w 1279"/>
                <a:gd name="T7" fmla="*/ 12 h 77"/>
                <a:gd name="T8" fmla="*/ 1191 w 1279"/>
                <a:gd name="T9" fmla="*/ 68 h 77"/>
                <a:gd name="T10" fmla="*/ 1219 w 1279"/>
                <a:gd name="T11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77">
                  <a:moveTo>
                    <a:pt x="0" y="64"/>
                  </a:moveTo>
                  <a:cubicBezTo>
                    <a:pt x="82" y="55"/>
                    <a:pt x="391" y="20"/>
                    <a:pt x="495" y="10"/>
                  </a:cubicBezTo>
                  <a:cubicBezTo>
                    <a:pt x="599" y="0"/>
                    <a:pt x="591" y="4"/>
                    <a:pt x="624" y="4"/>
                  </a:cubicBezTo>
                  <a:cubicBezTo>
                    <a:pt x="657" y="4"/>
                    <a:pt x="598" y="1"/>
                    <a:pt x="692" y="12"/>
                  </a:cubicBezTo>
                  <a:cubicBezTo>
                    <a:pt x="786" y="23"/>
                    <a:pt x="1103" y="59"/>
                    <a:pt x="1191" y="68"/>
                  </a:cubicBezTo>
                  <a:cubicBezTo>
                    <a:pt x="1279" y="77"/>
                    <a:pt x="1249" y="68"/>
                    <a:pt x="1219" y="68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" name="Freeform 85"/>
            <p:cNvSpPr>
              <a:spLocks noChangeAspect="1"/>
            </p:cNvSpPr>
            <p:nvPr/>
          </p:nvSpPr>
          <p:spPr bwMode="auto">
            <a:xfrm>
              <a:off x="4659" y="1336"/>
              <a:ext cx="1296" cy="61"/>
            </a:xfrm>
            <a:custGeom>
              <a:avLst/>
              <a:gdLst>
                <a:gd name="T0" fmla="*/ 0 w 1296"/>
                <a:gd name="T1" fmla="*/ 8 h 61"/>
                <a:gd name="T2" fmla="*/ 508 w 1296"/>
                <a:gd name="T3" fmla="*/ 53 h 61"/>
                <a:gd name="T4" fmla="*/ 633 w 1296"/>
                <a:gd name="T5" fmla="*/ 56 h 61"/>
                <a:gd name="T6" fmla="*/ 687 w 1296"/>
                <a:gd name="T7" fmla="*/ 53 h 61"/>
                <a:gd name="T8" fmla="*/ 1205 w 1296"/>
                <a:gd name="T9" fmla="*/ 8 h 61"/>
                <a:gd name="T10" fmla="*/ 1234 w 1296"/>
                <a:gd name="T11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6" h="61">
                  <a:moveTo>
                    <a:pt x="0" y="8"/>
                  </a:moveTo>
                  <a:cubicBezTo>
                    <a:pt x="85" y="15"/>
                    <a:pt x="403" y="45"/>
                    <a:pt x="508" y="53"/>
                  </a:cubicBezTo>
                  <a:cubicBezTo>
                    <a:pt x="613" y="61"/>
                    <a:pt x="603" y="56"/>
                    <a:pt x="633" y="56"/>
                  </a:cubicBezTo>
                  <a:cubicBezTo>
                    <a:pt x="663" y="56"/>
                    <a:pt x="592" y="61"/>
                    <a:pt x="687" y="53"/>
                  </a:cubicBezTo>
                  <a:cubicBezTo>
                    <a:pt x="782" y="45"/>
                    <a:pt x="1114" y="15"/>
                    <a:pt x="1205" y="8"/>
                  </a:cubicBezTo>
                  <a:cubicBezTo>
                    <a:pt x="1296" y="0"/>
                    <a:pt x="1265" y="8"/>
                    <a:pt x="1234" y="8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" name="Freeform 86"/>
            <p:cNvSpPr>
              <a:spLocks noChangeAspect="1"/>
            </p:cNvSpPr>
            <p:nvPr/>
          </p:nvSpPr>
          <p:spPr bwMode="auto">
            <a:xfrm>
              <a:off x="4665" y="1983"/>
              <a:ext cx="1290" cy="48"/>
            </a:xfrm>
            <a:custGeom>
              <a:avLst/>
              <a:gdLst>
                <a:gd name="T0" fmla="*/ 0 w 1290"/>
                <a:gd name="T1" fmla="*/ 48 h 48"/>
                <a:gd name="T2" fmla="*/ 503 w 1290"/>
                <a:gd name="T3" fmla="*/ 21 h 48"/>
                <a:gd name="T4" fmla="*/ 623 w 1290"/>
                <a:gd name="T5" fmla="*/ 1 h 48"/>
                <a:gd name="T6" fmla="*/ 743 w 1290"/>
                <a:gd name="T7" fmla="*/ 17 h 48"/>
                <a:gd name="T8" fmla="*/ 1290 w 1290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0" h="48">
                  <a:moveTo>
                    <a:pt x="0" y="48"/>
                  </a:moveTo>
                  <a:cubicBezTo>
                    <a:pt x="84" y="44"/>
                    <a:pt x="399" y="29"/>
                    <a:pt x="503" y="21"/>
                  </a:cubicBezTo>
                  <a:cubicBezTo>
                    <a:pt x="607" y="13"/>
                    <a:pt x="583" y="2"/>
                    <a:pt x="623" y="1"/>
                  </a:cubicBezTo>
                  <a:cubicBezTo>
                    <a:pt x="663" y="0"/>
                    <a:pt x="632" y="9"/>
                    <a:pt x="743" y="17"/>
                  </a:cubicBezTo>
                  <a:cubicBezTo>
                    <a:pt x="854" y="25"/>
                    <a:pt x="1176" y="42"/>
                    <a:pt x="1290" y="48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" name="Line 87"/>
            <p:cNvSpPr>
              <a:spLocks noChangeShapeType="1"/>
            </p:cNvSpPr>
            <p:nvPr/>
          </p:nvSpPr>
          <p:spPr bwMode="auto">
            <a:xfrm>
              <a:off x="4668" y="1841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" name="Line 88"/>
            <p:cNvSpPr>
              <a:spLocks noChangeShapeType="1"/>
            </p:cNvSpPr>
            <p:nvPr/>
          </p:nvSpPr>
          <p:spPr bwMode="auto">
            <a:xfrm>
              <a:off x="4660" y="1937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" name="Line 89"/>
            <p:cNvSpPr>
              <a:spLocks noChangeShapeType="1"/>
            </p:cNvSpPr>
            <p:nvPr/>
          </p:nvSpPr>
          <p:spPr bwMode="auto">
            <a:xfrm>
              <a:off x="4672" y="1465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" name="Line 90"/>
            <p:cNvSpPr>
              <a:spLocks noChangeShapeType="1"/>
            </p:cNvSpPr>
            <p:nvPr/>
          </p:nvSpPr>
          <p:spPr bwMode="auto">
            <a:xfrm>
              <a:off x="4664" y="1561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" name="Line 91"/>
            <p:cNvSpPr>
              <a:spLocks noChangeShapeType="1"/>
            </p:cNvSpPr>
            <p:nvPr/>
          </p:nvSpPr>
          <p:spPr bwMode="auto">
            <a:xfrm>
              <a:off x="4660" y="2197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" name="Line 92"/>
            <p:cNvSpPr>
              <a:spLocks noChangeShapeType="1"/>
            </p:cNvSpPr>
            <p:nvPr/>
          </p:nvSpPr>
          <p:spPr bwMode="auto">
            <a:xfrm>
              <a:off x="4652" y="2293"/>
              <a:ext cx="126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" name="Freeform 93"/>
            <p:cNvSpPr>
              <a:spLocks noChangeAspect="1"/>
            </p:cNvSpPr>
            <p:nvPr/>
          </p:nvSpPr>
          <p:spPr bwMode="auto">
            <a:xfrm>
              <a:off x="4656" y="1695"/>
              <a:ext cx="1274" cy="71"/>
            </a:xfrm>
            <a:custGeom>
              <a:avLst/>
              <a:gdLst>
                <a:gd name="T0" fmla="*/ 0 w 1274"/>
                <a:gd name="T1" fmla="*/ 17 h 71"/>
                <a:gd name="T2" fmla="*/ 491 w 1274"/>
                <a:gd name="T3" fmla="*/ 54 h 71"/>
                <a:gd name="T4" fmla="*/ 636 w 1274"/>
                <a:gd name="T5" fmla="*/ 69 h 71"/>
                <a:gd name="T6" fmla="*/ 700 w 1274"/>
                <a:gd name="T7" fmla="*/ 61 h 71"/>
                <a:gd name="T8" fmla="*/ 1188 w 1274"/>
                <a:gd name="T9" fmla="*/ 9 h 71"/>
                <a:gd name="T10" fmla="*/ 1217 w 1274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4" h="71">
                  <a:moveTo>
                    <a:pt x="0" y="17"/>
                  </a:moveTo>
                  <a:cubicBezTo>
                    <a:pt x="81" y="23"/>
                    <a:pt x="385" y="45"/>
                    <a:pt x="491" y="54"/>
                  </a:cubicBezTo>
                  <a:cubicBezTo>
                    <a:pt x="597" y="63"/>
                    <a:pt x="601" y="68"/>
                    <a:pt x="636" y="69"/>
                  </a:cubicBezTo>
                  <a:cubicBezTo>
                    <a:pt x="671" y="70"/>
                    <a:pt x="608" y="71"/>
                    <a:pt x="700" y="61"/>
                  </a:cubicBezTo>
                  <a:cubicBezTo>
                    <a:pt x="792" y="51"/>
                    <a:pt x="1102" y="18"/>
                    <a:pt x="1188" y="9"/>
                  </a:cubicBezTo>
                  <a:cubicBezTo>
                    <a:pt x="1274" y="0"/>
                    <a:pt x="1248" y="9"/>
                    <a:pt x="1217" y="9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" name="Freeform 94"/>
            <p:cNvSpPr>
              <a:spLocks noChangeAspect="1"/>
            </p:cNvSpPr>
            <p:nvPr/>
          </p:nvSpPr>
          <p:spPr bwMode="auto">
            <a:xfrm>
              <a:off x="4645" y="1626"/>
              <a:ext cx="1290" cy="49"/>
            </a:xfrm>
            <a:custGeom>
              <a:avLst/>
              <a:gdLst>
                <a:gd name="T0" fmla="*/ 0 w 1290"/>
                <a:gd name="T1" fmla="*/ 49 h 49"/>
                <a:gd name="T2" fmla="*/ 563 w 1290"/>
                <a:gd name="T3" fmla="*/ 18 h 49"/>
                <a:gd name="T4" fmla="*/ 651 w 1290"/>
                <a:gd name="T5" fmla="*/ 2 h 49"/>
                <a:gd name="T6" fmla="*/ 695 w 1290"/>
                <a:gd name="T7" fmla="*/ 6 h 49"/>
                <a:gd name="T8" fmla="*/ 735 w 1290"/>
                <a:gd name="T9" fmla="*/ 18 h 49"/>
                <a:gd name="T10" fmla="*/ 1290 w 1290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0" h="49">
                  <a:moveTo>
                    <a:pt x="0" y="49"/>
                  </a:moveTo>
                  <a:cubicBezTo>
                    <a:pt x="94" y="44"/>
                    <a:pt x="455" y="26"/>
                    <a:pt x="563" y="18"/>
                  </a:cubicBezTo>
                  <a:cubicBezTo>
                    <a:pt x="671" y="10"/>
                    <a:pt x="629" y="4"/>
                    <a:pt x="651" y="2"/>
                  </a:cubicBezTo>
                  <a:cubicBezTo>
                    <a:pt x="673" y="0"/>
                    <a:pt x="681" y="3"/>
                    <a:pt x="695" y="6"/>
                  </a:cubicBezTo>
                  <a:cubicBezTo>
                    <a:pt x="709" y="9"/>
                    <a:pt x="636" y="11"/>
                    <a:pt x="735" y="18"/>
                  </a:cubicBezTo>
                  <a:cubicBezTo>
                    <a:pt x="834" y="25"/>
                    <a:pt x="1175" y="43"/>
                    <a:pt x="1290" y="49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7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FRANZIMENTO DA COSTURA – PRINCIPAIS CAUSAS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759650" y="1852949"/>
            <a:ext cx="8672700" cy="4766215"/>
            <a:chOff x="1467079" y="1550997"/>
            <a:chExt cx="8532212" cy="4867946"/>
          </a:xfrm>
        </p:grpSpPr>
        <p:pic>
          <p:nvPicPr>
            <p:cNvPr id="3074" name="Picture 2" descr="C:\Users\Lg\Desktop\2016\CURSOS 2016\APRESENTAÇÕES\APRESENTAÇÕES 2\APRESENT\AGULHAS\manchas 03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554" y="4114685"/>
              <a:ext cx="3072341" cy="230425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7" name="Picture 3" descr="C:\Users\Lg\Desktop\Nova pasta\Furo de agulha 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079" y="1550997"/>
              <a:ext cx="3669291" cy="24858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8" name="Picture 4" descr="C:\Users\Lg\Desktop\Nova pasta\Furo de agulh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776" y="1550997"/>
              <a:ext cx="3314515" cy="24858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9" name="Picture 5" descr="C:\Users\Lg\Desktop\Nova pasta\PT ROMBUD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6933" y="4114686"/>
              <a:ext cx="2102564" cy="230425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FUROS DE AGULHA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832852" y="1423575"/>
            <a:ext cx="8439612" cy="2228320"/>
            <a:chOff x="323528" y="1285076"/>
            <a:chExt cx="8439612" cy="2228320"/>
          </a:xfrm>
        </p:grpSpPr>
        <p:pic>
          <p:nvPicPr>
            <p:cNvPr id="1026" name="Picture 2" descr="C:\Users\Lg\Desktop\Nova pasta\agulha material fundid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291949"/>
              <a:ext cx="2745074" cy="2221447"/>
            </a:xfrm>
            <a:prstGeom prst="rect">
              <a:avLst/>
            </a:prstGeom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7" name="Picture 3" descr="C:\Users\Lg\Desktop\Nova pasta\Costura  material fundid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85076"/>
              <a:ext cx="2880320" cy="2221447"/>
            </a:xfrm>
            <a:prstGeom prst="rect">
              <a:avLst/>
            </a:prstGeom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8" name="Picture 4" descr="C:\Users\Lg\Desktop\Nova pasta\perfuração corret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211" y="1285077"/>
              <a:ext cx="2961929" cy="2221447"/>
            </a:xfrm>
            <a:prstGeom prst="rect">
              <a:avLst/>
            </a:prstGeom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3" name="CaixaDeTexto 2"/>
          <p:cNvSpPr txBox="1"/>
          <p:nvPr/>
        </p:nvSpPr>
        <p:spPr>
          <a:xfrm>
            <a:off x="7560163" y="3365736"/>
            <a:ext cx="2540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Com lubrificação das linhas (silicone)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20092" y="3364381"/>
            <a:ext cx="190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Sem lubrificação das linhas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22062" y="3933056"/>
            <a:ext cx="3452135" cy="1754326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B2C"/>
                </a:solidFill>
              </a:rPr>
              <a:t>Melhore o acabamento do tecido. </a:t>
            </a:r>
          </a:p>
          <a:p>
            <a:r>
              <a:rPr lang="pt-BR" b="1" dirty="0">
                <a:solidFill>
                  <a:srgbClr val="006B2C"/>
                </a:solidFill>
              </a:rPr>
              <a:t>Mude para um tipo de agulha mais apropriado. </a:t>
            </a:r>
          </a:p>
          <a:p>
            <a:r>
              <a:rPr lang="pt-BR" b="1" dirty="0">
                <a:solidFill>
                  <a:srgbClr val="006B2C"/>
                </a:solidFill>
              </a:rPr>
              <a:t>Utilize uma linha com maior lubrificação. </a:t>
            </a:r>
          </a:p>
          <a:p>
            <a:r>
              <a:rPr lang="pt-BR" b="1" dirty="0">
                <a:solidFill>
                  <a:srgbClr val="006B2C"/>
                </a:solidFill>
              </a:rPr>
              <a:t>Use um resfriador de agulha.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10476" y="5687382"/>
            <a:ext cx="3357532" cy="92333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B2C"/>
                </a:solidFill>
              </a:rPr>
              <a:t>Calor excessivo na agulha, </a:t>
            </a:r>
          </a:p>
          <a:p>
            <a:r>
              <a:rPr lang="pt-BR" b="1" dirty="0">
                <a:solidFill>
                  <a:srgbClr val="006B2C"/>
                </a:solidFill>
              </a:rPr>
              <a:t>canaleta ou olho são bloqueados </a:t>
            </a:r>
          </a:p>
          <a:p>
            <a:r>
              <a:rPr lang="pt-BR" b="1" dirty="0">
                <a:solidFill>
                  <a:srgbClr val="006B2C"/>
                </a:solidFill>
              </a:rPr>
              <a:t>com tecido ou linha fundidos.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34584" y="3933057"/>
            <a:ext cx="2749086" cy="1200329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6B2C"/>
                </a:solidFill>
              </a:rPr>
              <a:t>Fibras e fios  derretidos</a:t>
            </a:r>
          </a:p>
          <a:p>
            <a:r>
              <a:rPr lang="pt-BR" b="1" dirty="0">
                <a:solidFill>
                  <a:srgbClr val="006B2C"/>
                </a:solidFill>
              </a:rPr>
              <a:t> pela elevada temperatura </a:t>
            </a:r>
          </a:p>
          <a:p>
            <a:r>
              <a:rPr lang="pt-BR" b="1" dirty="0">
                <a:solidFill>
                  <a:srgbClr val="006B2C"/>
                </a:solidFill>
              </a:rPr>
              <a:t>gerada no atrito entre </a:t>
            </a:r>
          </a:p>
          <a:p>
            <a:r>
              <a:rPr lang="pt-BR" b="1" dirty="0">
                <a:solidFill>
                  <a:srgbClr val="006B2C"/>
                </a:solidFill>
              </a:rPr>
              <a:t>o tecido e a agulha.</a:t>
            </a:r>
          </a:p>
        </p:txBody>
      </p:sp>
      <p:cxnSp>
        <p:nvCxnSpPr>
          <p:cNvPr id="9" name="Conector de seta reta 8"/>
          <p:cNvCxnSpPr>
            <a:stCxn id="4" idx="0"/>
          </p:cNvCxnSpPr>
          <p:nvPr/>
        </p:nvCxnSpPr>
        <p:spPr>
          <a:xfrm flipV="1">
            <a:off x="4489242" y="5334322"/>
            <a:ext cx="310614" cy="35306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stCxn id="7" idx="0"/>
          </p:cNvCxnSpPr>
          <p:nvPr/>
        </p:nvCxnSpPr>
        <p:spPr>
          <a:xfrm flipV="1">
            <a:off x="3209127" y="3651896"/>
            <a:ext cx="0" cy="28116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stCxn id="2" idx="0"/>
          </p:cNvCxnSpPr>
          <p:nvPr/>
        </p:nvCxnSpPr>
        <p:spPr>
          <a:xfrm flipH="1" flipV="1">
            <a:off x="8548129" y="3651896"/>
            <a:ext cx="1" cy="28116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Lg\Desktop\Nova pasta\Agulha material fundid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3933056"/>
            <a:ext cx="1781881" cy="1401266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549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DESENVOLVIMENTO DE PRODUTO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2219462"/>
            <a:ext cx="1219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 e técnica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Conhecer processos e capacidades da produção.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Aproveitamentos matéria prima, acessórios , aviamentos, equipamentos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Comitê de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aprovação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 e seguir o cronograma com etapas bem definidas.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Engenharia simultânea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743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631504" y="2494123"/>
            <a:ext cx="3879932" cy="3236073"/>
            <a:chOff x="1412776" y="2636912"/>
            <a:chExt cx="3879932" cy="3236073"/>
          </a:xfrm>
        </p:grpSpPr>
        <p:sp>
          <p:nvSpPr>
            <p:cNvPr id="3" name="CaixaDeTexto 2"/>
            <p:cNvSpPr txBox="1"/>
            <p:nvPr/>
          </p:nvSpPr>
          <p:spPr>
            <a:xfrm>
              <a:off x="1425752" y="2636912"/>
              <a:ext cx="2911566" cy="523220"/>
            </a:xfrm>
            <a:prstGeom prst="rect">
              <a:avLst/>
            </a:prstGeom>
            <a:noFill/>
            <a:effectLst/>
          </p:spPr>
          <p:style>
            <a:lnRef idx="0">
              <a:schemeClr val="accent3"/>
            </a:lnRef>
            <a:fillRef idx="1002">
              <a:schemeClr val="lt1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Transporte simples</a:t>
              </a: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1412776" y="3356992"/>
              <a:ext cx="2634247" cy="523220"/>
            </a:xfrm>
            <a:prstGeom prst="rect">
              <a:avLst/>
            </a:prstGeom>
            <a:noFill/>
            <a:effectLst/>
          </p:spPr>
          <p:style>
            <a:lnRef idx="0">
              <a:schemeClr val="accent3"/>
            </a:lnRef>
            <a:fillRef idx="1002">
              <a:schemeClr val="lt1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Transporte duplo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451248" y="4077072"/>
              <a:ext cx="2594172" cy="523220"/>
            </a:xfrm>
            <a:prstGeom prst="rect">
              <a:avLst/>
            </a:prstGeom>
            <a:noFill/>
            <a:effectLst/>
          </p:spPr>
          <p:style>
            <a:lnRef idx="0">
              <a:schemeClr val="accent3"/>
            </a:lnRef>
            <a:fillRef idx="1002">
              <a:schemeClr val="lt1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Transporte triplo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425752" y="4729179"/>
              <a:ext cx="3866956" cy="523220"/>
            </a:xfrm>
            <a:prstGeom prst="rect">
              <a:avLst/>
            </a:prstGeom>
            <a:noFill/>
            <a:effectLst/>
          </p:spPr>
          <p:style>
            <a:lnRef idx="0">
              <a:schemeClr val="accent3"/>
            </a:lnRef>
            <a:fillRef idx="1002">
              <a:schemeClr val="lt1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Transporte complementar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425752" y="5349765"/>
              <a:ext cx="3727495" cy="523220"/>
            </a:xfrm>
            <a:prstGeom prst="rect">
              <a:avLst/>
            </a:prstGeom>
            <a:noFill/>
            <a:effectLst/>
          </p:spPr>
          <p:style>
            <a:lnRef idx="0">
              <a:schemeClr val="accent3"/>
            </a:lnRef>
            <a:fillRef idx="1002">
              <a:schemeClr val="lt1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Transporte</a:t>
              </a: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800" dirty="0">
                  <a:solidFill>
                    <a:srgbClr val="006B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independente</a:t>
              </a:r>
            </a:p>
          </p:txBody>
        </p:sp>
      </p:grpSp>
      <p:pic>
        <p:nvPicPr>
          <p:cNvPr id="3074" name="Picture 2" descr="C:\Users\Lg\Desktop\2016\CURSOS 2016\WORKSHOP\PONTOS FOTOS\transporte\tansporte simp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64" y="2323598"/>
            <a:ext cx="3773409" cy="342627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2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 DO MATERIAL NAS MÁQUINAS DE COSTURA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920847" y="2179853"/>
            <a:ext cx="4164431" cy="2879965"/>
            <a:chOff x="4848343" y="2827946"/>
            <a:chExt cx="3972129" cy="2745264"/>
          </a:xfrm>
        </p:grpSpPr>
        <p:pic>
          <p:nvPicPr>
            <p:cNvPr id="3074" name="Picture 2" descr="C:\Users\Lg\Desktop\2016\CURSOS 2016\WORKSHOP\PONTOS FOTOS\transporte\dist. entre dent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343" y="2827946"/>
              <a:ext cx="3966112" cy="122034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3075" name="Picture 3" descr="C:\Users\Lg\Desktop\2016\CURSOS 2016\WORKSHOP\transporte\impusor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343" y="4048287"/>
              <a:ext cx="1983056" cy="151783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3076" name="Picture 4" descr="C:\Users\Lg\Desktop\2016\CURSOS 2016\WORKSHOP\transporte\impulsor 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399" y="4048287"/>
              <a:ext cx="1989073" cy="152492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4" name="CaixaDeTexto 3"/>
          <p:cNvSpPr txBox="1"/>
          <p:nvPr/>
        </p:nvSpPr>
        <p:spPr>
          <a:xfrm>
            <a:off x="-1" y="1624519"/>
            <a:ext cx="7743427" cy="353943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medida P </a:t>
            </a: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</a:t>
            </a:r>
            <a:r>
              <a:rPr lang="pt-BR" sz="2800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impelentes</a:t>
            </a: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dentes t</a:t>
            </a: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ransportadores</a:t>
            </a: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 relacionada ao tipo de tecido </a:t>
            </a: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ser costurado</a:t>
            </a:r>
            <a:r>
              <a:rPr lang="pt-BR" sz="2800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pt-BR" sz="2800" dirty="0">
              <a:solidFill>
                <a:srgbClr val="006B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 leves;</a:t>
            </a:r>
          </a:p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 médios;</a:t>
            </a:r>
          </a:p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 pesados;</a:t>
            </a:r>
          </a:p>
          <a:p>
            <a:r>
              <a:rPr lang="pt-BR" sz="28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 extra pesados </a:t>
            </a:r>
          </a:p>
        </p:txBody>
      </p:sp>
      <p:pic>
        <p:nvPicPr>
          <p:cNvPr id="2052" name="Picture 4" descr="C:\Users\Lg\Desktop\2016\CURSOS 2016\WORKSHOP\PONTOS FOTOS\transporte\impelen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06" y="5144934"/>
            <a:ext cx="2880320" cy="16025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 DO MATERIAL NAS MÁQUINAS DE COSTURA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914002" y="1348606"/>
            <a:ext cx="5916100" cy="4547227"/>
            <a:chOff x="2232695" y="1460426"/>
            <a:chExt cx="6007301" cy="4505871"/>
          </a:xfrm>
        </p:grpSpPr>
        <p:pic>
          <p:nvPicPr>
            <p:cNvPr id="5122" name="Picture 2" descr="C:\Users\Lg\Desktop\2016\CURSOS 2016\WORKSHOP\transporte\calcadoar 3a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696" y="3825849"/>
              <a:ext cx="2901720" cy="21404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1026" name="Picture 2" descr="C:\Users\Lg\Desktop\2016\CURSOS 2016\WORKSHOP\PONTOS FOTOS\Nova pasta\PPCm\ponto\chapa ag.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356" y="3806057"/>
              <a:ext cx="3037640" cy="216024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5" name="Picture 3" descr="E:\CELSO 1\transporte\MVC-281F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1224" y="1460426"/>
              <a:ext cx="3024336" cy="226825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7" name="Picture 2" descr="E:\CELSO 1\transporte\MVC-280F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32695" y="1460426"/>
              <a:ext cx="2887537" cy="228533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</p:grpSp>
    </p:spTree>
    <p:extLst>
      <p:ext uri="{BB962C8B-B14F-4D97-AF65-F5344CB8AC3E}">
        <p14:creationId xmlns:p14="http://schemas.microsoft.com/office/powerpoint/2010/main" val="32327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9"/>
            <a:ext cx="12192000" cy="5517231"/>
          </a:xfrm>
          <a:noFill/>
          <a:effectLst/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pt-BR" sz="3000" b="1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Então</a:t>
            </a:r>
            <a:r>
              <a:rPr lang="en-US" altLang="pt-BR" sz="3000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para </a:t>
            </a:r>
            <a:r>
              <a:rPr lang="en-US" altLang="pt-BR" sz="3000" b="1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lang="en-US" altLang="pt-BR" sz="3000" b="1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 </a:t>
            </a:r>
            <a:r>
              <a:rPr lang="en-US" altLang="pt-BR" sz="3000" b="1" dirty="0" err="1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costura</a:t>
            </a:r>
            <a:r>
              <a:rPr lang="en-US" altLang="pt-BR" sz="3000" b="1" dirty="0" smtClean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00113" indent="0">
              <a:lnSpc>
                <a:spcPct val="150000"/>
              </a:lnSpc>
              <a:buNone/>
            </a:pP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  Quantidades de pontos/cm;</a:t>
            </a:r>
            <a:b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   Resistência</a:t>
            </a:r>
            <a: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linha</a:t>
            </a: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3.   </a:t>
            </a:r>
            <a: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Tipo do ponto</a:t>
            </a: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4.    </a:t>
            </a:r>
            <a: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Tensão da linha</a:t>
            </a: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5.    </a:t>
            </a:r>
            <a: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da costura;</a:t>
            </a:r>
            <a:b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6.    </a:t>
            </a:r>
            <a:r>
              <a:rPr lang="en-US" altLang="pt-BR" sz="3000" dirty="0">
                <a:solidFill>
                  <a:srgbClr val="006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Adaptabilidade do tecido à costura.</a:t>
            </a:r>
            <a:r>
              <a:rPr lang="en-US" altLang="pt-BR" sz="2400" dirty="0">
                <a:solidFill>
                  <a:srgbClr val="006B2C"/>
                </a:solidFill>
                <a:latin typeface="Futura Bk BT"/>
                <a:cs typeface="Times New Roman" charset="0"/>
              </a:rPr>
              <a:t/>
            </a:r>
            <a:br>
              <a:rPr lang="en-US" altLang="pt-BR" sz="2400" dirty="0">
                <a:solidFill>
                  <a:srgbClr val="006B2C"/>
                </a:solidFill>
                <a:latin typeface="Futura Bk BT"/>
                <a:cs typeface="Times New Roman" charset="0"/>
              </a:rPr>
            </a:br>
            <a:endParaRPr lang="pt-BR" dirty="0">
              <a:solidFill>
                <a:srgbClr val="006B2C"/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3625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2CFCCBB-508B-48EC-9F7D-7631F9B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055" y="163127"/>
            <a:ext cx="8430514" cy="78784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4000" b="1" dirty="0">
                <a:solidFill>
                  <a:schemeClr val="accent6"/>
                </a:solidFill>
                <a:latin typeface="+mn-lt"/>
              </a:rPr>
              <a:t>JAQUELINE JUENGE COSTA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9ED6D7D-7AE1-4379-B49B-CAA256AC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50" y="1144459"/>
            <a:ext cx="8430513" cy="62324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/>
            <a:r>
              <a:rPr 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Especialização em Engenharia da Qualidade </a:t>
            </a:r>
          </a:p>
          <a:p>
            <a:pPr marL="0"/>
            <a:r>
              <a:rPr lang="pt-BR" alt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Graduado em Bacharel em Química</a:t>
            </a:r>
          </a:p>
          <a:p>
            <a:pPr marL="0" indent="0">
              <a:buNone/>
            </a:pPr>
            <a:r>
              <a:rPr lang="pt-BR" alt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Universidade Regional de Blumenau - FURB</a:t>
            </a:r>
          </a:p>
          <a:p>
            <a:pPr marL="0" indent="0" algn="just">
              <a:buNone/>
            </a:pPr>
            <a:endParaRPr lang="pt-BR" altLang="pt-BR" dirty="0">
              <a:solidFill>
                <a:srgbClr val="0071BB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altLang="pt-BR" b="1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Atuação no SENAI </a:t>
            </a:r>
          </a:p>
          <a:p>
            <a:pPr marL="0" algn="just"/>
            <a:r>
              <a:rPr lang="pt-BR" alt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Consultora em Processo Produtivo na área Têxtil e Vestuário, atuando na melhoria do fluxo produtivo, padronização e implementação de Sistemas de Qualidade. </a:t>
            </a:r>
          </a:p>
          <a:p>
            <a:pPr marL="0" algn="just"/>
            <a:r>
              <a:rPr lang="pt-BR" alt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Atuante no Programa de Fortalecimento da cadeia de fornecedores para Magazines.</a:t>
            </a:r>
          </a:p>
          <a:p>
            <a:pPr marL="0" algn="just"/>
            <a:r>
              <a:rPr lang="pt-BR" altLang="pt-BR" sz="2400" dirty="0">
                <a:solidFill>
                  <a:srgbClr val="0071BB"/>
                </a:solidFill>
                <a:latin typeface="+mj-lt"/>
                <a:cs typeface="Arial" panose="020B0604020202020204" pitchFamily="34" charset="0"/>
              </a:rPr>
              <a:t>Atua na área da qualidade há mais de 10 anos, experiência em diversos ramos, automotivo, plástico, cosméticos e têxtil.</a:t>
            </a:r>
          </a:p>
          <a:p>
            <a:pPr marL="0"/>
            <a:endParaRPr lang="pt-BR" altLang="pt-BR" sz="3200" dirty="0">
              <a:solidFill>
                <a:srgbClr val="0071BB"/>
              </a:solidFill>
              <a:latin typeface="+mj-lt"/>
              <a:cs typeface="Arial" panose="020B0604020202020204" pitchFamily="34" charset="0"/>
            </a:endParaRPr>
          </a:p>
          <a:p>
            <a:pPr marL="0"/>
            <a:endParaRPr lang="pt-BR" altLang="pt-BR" sz="3200" dirty="0">
              <a:solidFill>
                <a:srgbClr val="0071B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153A1C-6A5A-47C3-9D18-8A7B2F5C8E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11230" r="9375" b="7360"/>
          <a:stretch/>
        </p:blipFill>
        <p:spPr>
          <a:xfrm>
            <a:off x="9289666" y="1711251"/>
            <a:ext cx="2394869" cy="34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4A7095D-F223-4F69-9DDC-9C80F147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QUALIDADE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0C74D65-C9B3-4B71-8021-8408993A8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818022" y="1442715"/>
            <a:ext cx="1466503" cy="14665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99FE43F-4809-4EB4-85F3-186A24D6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096000" y="1059638"/>
            <a:ext cx="5089454" cy="242355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E22BE38-A202-46CE-8515-F0E2C245B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95732" y="4308765"/>
            <a:ext cx="11539050" cy="2320942"/>
          </a:xfrm>
          <a:prstGeom prst="rect">
            <a:avLst/>
          </a:prstGeom>
        </p:spPr>
      </p:pic>
      <p:sp>
        <p:nvSpPr>
          <p:cNvPr id="25" name="Título 2">
            <a:extLst>
              <a:ext uri="{FF2B5EF4-FFF2-40B4-BE49-F238E27FC236}">
                <a16:creationId xmlns:a16="http://schemas.microsoft.com/office/drawing/2014/main" id="{23DC848D-3B81-4652-ABC8-666638B5ED1C}"/>
              </a:ext>
            </a:extLst>
          </p:cNvPr>
          <p:cNvSpPr txBox="1">
            <a:spLocks/>
          </p:cNvSpPr>
          <p:nvPr/>
        </p:nvSpPr>
        <p:spPr>
          <a:xfrm>
            <a:off x="838200" y="732511"/>
            <a:ext cx="4512807" cy="2320941"/>
          </a:xfrm>
          <a:prstGeom prst="rect">
            <a:avLst/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236" b="1"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3600" dirty="0">
                <a:solidFill>
                  <a:sysClr val="windowText" lastClr="000000"/>
                </a:solidFill>
              </a:rPr>
              <a:t>OU SERIA A TAL DA NÃO QUALIDADE?</a:t>
            </a:r>
          </a:p>
        </p:txBody>
      </p:sp>
    </p:spTree>
    <p:extLst>
      <p:ext uri="{BB962C8B-B14F-4D97-AF65-F5344CB8AC3E}">
        <p14:creationId xmlns:p14="http://schemas.microsoft.com/office/powerpoint/2010/main" val="361278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5EE0D1B-F942-496C-AACB-EF0306088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083299" y="3925372"/>
            <a:ext cx="2706230" cy="27062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94FB98-011A-4F38-AA98-04066627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048707" y="832404"/>
            <a:ext cx="5867400" cy="32670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417F87-F6F4-431D-82D4-FE5613DD9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02471" y="139308"/>
            <a:ext cx="6086123" cy="3668197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F197C9C5-C973-49C5-9001-0AB9C9936F3E}"/>
              </a:ext>
            </a:extLst>
          </p:cNvPr>
          <p:cNvSpPr txBox="1">
            <a:spLocks/>
          </p:cNvSpPr>
          <p:nvPr/>
        </p:nvSpPr>
        <p:spPr>
          <a:xfrm>
            <a:off x="493189" y="3907739"/>
            <a:ext cx="7573086" cy="2706230"/>
          </a:xfrm>
          <a:prstGeom prst="rect">
            <a:avLst/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3600" b="1">
                <a:solidFill>
                  <a:sysClr val="windowText" lastClr="00000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sz="2000" b="0" dirty="0"/>
              <a:t>PARA RESOLVER PROBLEMAS:</a:t>
            </a:r>
          </a:p>
          <a:p>
            <a:pPr algn="l"/>
            <a:endParaRPr lang="pt-BR" sz="2000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0" dirty="0"/>
              <a:t>PROCURAMOS NA MEMÓRIA POR ALGO </a:t>
            </a:r>
            <a:r>
              <a:rPr lang="pt-BR" sz="1800" b="0" dirty="0"/>
              <a:t>PARECIDO</a:t>
            </a:r>
            <a:r>
              <a:rPr lang="pt-BR" sz="2000" b="0" dirty="0"/>
              <a:t> AO PROBLEMA PROPOSTO;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0" dirty="0"/>
              <a:t>TENTATIVA E ERRO;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0" dirty="0"/>
              <a:t>APRENDIZADO E SOLUÇÃO DAS CAUSAS RAÍZES.</a:t>
            </a:r>
          </a:p>
        </p:txBody>
      </p:sp>
    </p:spTree>
    <p:extLst>
      <p:ext uri="{BB962C8B-B14F-4D97-AF65-F5344CB8AC3E}">
        <p14:creationId xmlns:p14="http://schemas.microsoft.com/office/powerpoint/2010/main" val="3931071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4">
            <a:extLst>
              <a:ext uri="{FF2B5EF4-FFF2-40B4-BE49-F238E27FC236}">
                <a16:creationId xmlns:a16="http://schemas.microsoft.com/office/drawing/2014/main" id="{10736D64-A29F-4BE4-BE1A-89C1189D416B}"/>
              </a:ext>
            </a:extLst>
          </p:cNvPr>
          <p:cNvSpPr txBox="1">
            <a:spLocks/>
          </p:cNvSpPr>
          <p:nvPr/>
        </p:nvSpPr>
        <p:spPr>
          <a:xfrm>
            <a:off x="3061329" y="1205015"/>
            <a:ext cx="9487132" cy="353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COMO ENXERGAR OS PROBLEMAS?</a:t>
            </a:r>
          </a:p>
          <a:p>
            <a:pPr marL="0" indent="0">
              <a:buNone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BAIXA PRODUTIVIDADE;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MENOR COMPETIVIDADE NO MERCADO – PERDA DE CLIENTES;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DESPERDÍCIOS;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NÚMERO ELEVADO DE MÁQUINAS PARADAS.</a:t>
            </a:r>
          </a:p>
          <a:p>
            <a:pPr marL="0" indent="0">
              <a:buNone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emicírculo 12">
            <a:extLst>
              <a:ext uri="{FF2B5EF4-FFF2-40B4-BE49-F238E27FC236}">
                <a16:creationId xmlns:a16="http://schemas.microsoft.com/office/drawing/2014/main" id="{26C9D9FB-2A81-403D-A983-F7872743355E}"/>
              </a:ext>
            </a:extLst>
          </p:cNvPr>
          <p:cNvSpPr/>
          <p:nvPr/>
        </p:nvSpPr>
        <p:spPr>
          <a:xfrm rot="8991203">
            <a:off x="1740239" y="133098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BBA9BDCC-C697-4E1A-9E3A-DA23DEB283D9}"/>
              </a:ext>
            </a:extLst>
          </p:cNvPr>
          <p:cNvSpPr/>
          <p:nvPr/>
        </p:nvSpPr>
        <p:spPr>
          <a:xfrm>
            <a:off x="213853" y="99122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IDENTIFICAR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0FAAF3F-3894-4F8F-8CFD-E645644A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13853" y="4352679"/>
            <a:ext cx="4221996" cy="241256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DA610D4-7201-4B70-9CF6-F57A653F0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756153" y="4275011"/>
            <a:ext cx="4131524" cy="24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áfico 83">
            <a:extLst>
              <a:ext uri="{FF2B5EF4-FFF2-40B4-BE49-F238E27FC236}">
                <a16:creationId xmlns:a16="http://schemas.microsoft.com/office/drawing/2014/main" id="{BE213A33-7828-400B-8348-EEFFD135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00538" y="580142"/>
            <a:ext cx="6021343" cy="6021343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AF3542C0-DC7B-4DFA-8A1A-245B56371E2C}"/>
              </a:ext>
            </a:extLst>
          </p:cNvPr>
          <p:cNvSpPr/>
          <p:nvPr/>
        </p:nvSpPr>
        <p:spPr>
          <a:xfrm>
            <a:off x="4335294" y="2022217"/>
            <a:ext cx="2159715" cy="2159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/>
          </a:p>
        </p:txBody>
      </p:sp>
      <p:sp>
        <p:nvSpPr>
          <p:cNvPr id="96" name="Seta: Pentágono 95">
            <a:extLst>
              <a:ext uri="{FF2B5EF4-FFF2-40B4-BE49-F238E27FC236}">
                <a16:creationId xmlns:a16="http://schemas.microsoft.com/office/drawing/2014/main" id="{030EDCBB-882B-4E22-8A38-F83A85F3B119}"/>
              </a:ext>
            </a:extLst>
          </p:cNvPr>
          <p:cNvSpPr/>
          <p:nvPr/>
        </p:nvSpPr>
        <p:spPr>
          <a:xfrm>
            <a:off x="2165730" y="1854599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36" b="1" dirty="0">
                <a:solidFill>
                  <a:schemeClr val="tx1"/>
                </a:solidFill>
                <a:latin typeface="Century Gothic" panose="020B0502020202020204" pitchFamily="34" charset="0"/>
              </a:rPr>
              <a:t>FORNECEDORES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B06494A-746A-4A76-B357-5BE2FADE9D2D}"/>
              </a:ext>
            </a:extLst>
          </p:cNvPr>
          <p:cNvGrpSpPr/>
          <p:nvPr/>
        </p:nvGrpSpPr>
        <p:grpSpPr>
          <a:xfrm>
            <a:off x="8347465" y="2592536"/>
            <a:ext cx="2689860" cy="552149"/>
            <a:chOff x="6938500" y="2517520"/>
            <a:chExt cx="2612028" cy="536172"/>
          </a:xfrm>
        </p:grpSpPr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CFEB7220-6879-4E1C-92C3-1E0EEF7AD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938500" y="2555742"/>
              <a:ext cx="294074" cy="255716"/>
            </a:xfrm>
            <a:prstGeom prst="rect">
              <a:avLst/>
            </a:prstGeom>
          </p:spPr>
        </p:pic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B977BCE-0C60-4409-838B-7A541C5AF2CE}"/>
                </a:ext>
              </a:extLst>
            </p:cNvPr>
            <p:cNvSpPr/>
            <p:nvPr/>
          </p:nvSpPr>
          <p:spPr>
            <a:xfrm>
              <a:off x="7165037" y="2517520"/>
              <a:ext cx="2385491" cy="536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42" dirty="0">
                  <a:latin typeface="Century Gothic" panose="020B0502020202020204" pitchFamily="34" charset="0"/>
                </a:rPr>
                <a:t>Responsabilidade social e meio ambiente.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2BE9799-18DC-4265-85BD-F6485A647840}"/>
              </a:ext>
            </a:extLst>
          </p:cNvPr>
          <p:cNvGrpSpPr/>
          <p:nvPr/>
        </p:nvGrpSpPr>
        <p:grpSpPr>
          <a:xfrm>
            <a:off x="7928131" y="5498528"/>
            <a:ext cx="2689860" cy="536172"/>
            <a:chOff x="6531299" y="5339427"/>
            <a:chExt cx="2612028" cy="520658"/>
          </a:xfrm>
        </p:grpSpPr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65FD438B-90DF-421F-A031-999DFB13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531299" y="5377649"/>
              <a:ext cx="294074" cy="255716"/>
            </a:xfrm>
            <a:prstGeom prst="rect">
              <a:avLst/>
            </a:prstGeom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AB5C4FFA-BFDA-42C6-96E6-28EB40F24D77}"/>
                </a:ext>
              </a:extLst>
            </p:cNvPr>
            <p:cNvSpPr/>
            <p:nvPr/>
          </p:nvSpPr>
          <p:spPr>
            <a:xfrm>
              <a:off x="6757836" y="5339427"/>
              <a:ext cx="2385491" cy="520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42" dirty="0">
                  <a:latin typeface="Century Gothic" panose="020B0502020202020204" pitchFamily="34" charset="0"/>
                </a:rPr>
                <a:t>Desenvolvimento pessoal</a:t>
              </a:r>
            </a:p>
            <a:p>
              <a:r>
                <a:rPr lang="pt-BR" sz="1442" dirty="0">
                  <a:latin typeface="Century Gothic" panose="020B0502020202020204" pitchFamily="34" charset="0"/>
                </a:rPr>
                <a:t>e profissional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D6B237A-C65F-4E1E-82A7-436981819F9D}"/>
              </a:ext>
            </a:extLst>
          </p:cNvPr>
          <p:cNvGrpSpPr/>
          <p:nvPr/>
        </p:nvGrpSpPr>
        <p:grpSpPr>
          <a:xfrm>
            <a:off x="850418" y="5156532"/>
            <a:ext cx="2755367" cy="552149"/>
            <a:chOff x="-341619" y="5007327"/>
            <a:chExt cx="2675640" cy="536172"/>
          </a:xfrm>
        </p:grpSpPr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19873649-EF45-4756-856B-27AFAC0B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039947" y="5058751"/>
              <a:ext cx="294074" cy="255716"/>
            </a:xfrm>
            <a:prstGeom prst="rect">
              <a:avLst/>
            </a:prstGeom>
          </p:spPr>
        </p:pic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77087B8-1224-4432-9A13-208677B27B40}"/>
                </a:ext>
              </a:extLst>
            </p:cNvPr>
            <p:cNvSpPr/>
            <p:nvPr/>
          </p:nvSpPr>
          <p:spPr>
            <a:xfrm>
              <a:off x="-341619" y="5007327"/>
              <a:ext cx="2385491" cy="536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442" dirty="0">
                  <a:latin typeface="Century Gothic" panose="020B0502020202020204" pitchFamily="34" charset="0"/>
                </a:rPr>
                <a:t>Rentabilidade do </a:t>
              </a:r>
            </a:p>
            <a:p>
              <a:pPr algn="r"/>
              <a:r>
                <a:rPr lang="pt-BR" sz="1442" dirty="0">
                  <a:latin typeface="Century Gothic" panose="020B0502020202020204" pitchFamily="34" charset="0"/>
                </a:rPr>
                <a:t>Negócio.</a:t>
              </a:r>
            </a:p>
          </p:txBody>
        </p:sp>
      </p:grpSp>
      <p:pic>
        <p:nvPicPr>
          <p:cNvPr id="47" name="Gráfico 46">
            <a:extLst>
              <a:ext uri="{FF2B5EF4-FFF2-40B4-BE49-F238E27FC236}">
                <a16:creationId xmlns:a16="http://schemas.microsoft.com/office/drawing/2014/main" id="{92E5C568-8CEA-4CD0-B07E-BF8982030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27474" y="2681913"/>
            <a:ext cx="302837" cy="263336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ECF813E-AD44-4DE8-961F-577DA4A68AE2}"/>
              </a:ext>
            </a:extLst>
          </p:cNvPr>
          <p:cNvSpPr/>
          <p:nvPr/>
        </p:nvSpPr>
        <p:spPr>
          <a:xfrm>
            <a:off x="574945" y="2628957"/>
            <a:ext cx="2456572" cy="32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42" dirty="0">
                <a:latin typeface="Century Gothic" panose="020B0502020202020204" pitchFamily="34" charset="0"/>
              </a:rPr>
              <a:t>Parcerias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703A6171-AC64-4A40-BF46-FCBD98F62F4C}"/>
              </a:ext>
            </a:extLst>
          </p:cNvPr>
          <p:cNvSpPr/>
          <p:nvPr/>
        </p:nvSpPr>
        <p:spPr>
          <a:xfrm>
            <a:off x="4578683" y="98304"/>
            <a:ext cx="3264815" cy="682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0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QUALIDADE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025B9ABF-EB0A-4F65-BAA8-A6B0530AF631}"/>
              </a:ext>
            </a:extLst>
          </p:cNvPr>
          <p:cNvSpPr/>
          <p:nvPr/>
        </p:nvSpPr>
        <p:spPr>
          <a:xfrm>
            <a:off x="4681185" y="660475"/>
            <a:ext cx="4790957" cy="42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6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... é foco no cliente.</a:t>
            </a:r>
          </a:p>
        </p:txBody>
      </p:sp>
      <p:sp>
        <p:nvSpPr>
          <p:cNvPr id="90" name="Semicírculo 89">
            <a:extLst>
              <a:ext uri="{FF2B5EF4-FFF2-40B4-BE49-F238E27FC236}">
                <a16:creationId xmlns:a16="http://schemas.microsoft.com/office/drawing/2014/main" id="{4F8AF09B-4352-4D87-B91E-10B4E63DDB3D}"/>
              </a:ext>
            </a:extLst>
          </p:cNvPr>
          <p:cNvSpPr/>
          <p:nvPr/>
        </p:nvSpPr>
        <p:spPr>
          <a:xfrm rot="8991203">
            <a:off x="3328932" y="1186044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87" name="Semicírculo 86">
            <a:extLst>
              <a:ext uri="{FF2B5EF4-FFF2-40B4-BE49-F238E27FC236}">
                <a16:creationId xmlns:a16="http://schemas.microsoft.com/office/drawing/2014/main" id="{B27E9DDF-9C12-43CF-9CD9-43BF0C88F509}"/>
              </a:ext>
            </a:extLst>
          </p:cNvPr>
          <p:cNvSpPr/>
          <p:nvPr/>
        </p:nvSpPr>
        <p:spPr>
          <a:xfrm rot="14400000">
            <a:off x="3476633" y="1203645"/>
            <a:ext cx="4798947" cy="4857109"/>
          </a:xfrm>
          <a:prstGeom prst="blockArc">
            <a:avLst>
              <a:gd name="adj1" fmla="val 2043857"/>
              <a:gd name="adj2" fmla="val 7370947"/>
              <a:gd name="adj3" fmla="val 11577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93" name="Seta: Pentágono 92">
            <a:extLst>
              <a:ext uri="{FF2B5EF4-FFF2-40B4-BE49-F238E27FC236}">
                <a16:creationId xmlns:a16="http://schemas.microsoft.com/office/drawing/2014/main" id="{30DD7A5A-4317-4354-868F-327CBF02C468}"/>
              </a:ext>
            </a:extLst>
          </p:cNvPr>
          <p:cNvSpPr/>
          <p:nvPr/>
        </p:nvSpPr>
        <p:spPr>
          <a:xfrm>
            <a:off x="7455064" y="1800762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36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 SOCIEDADE</a:t>
            </a:r>
            <a:endParaRPr lang="pt-BR" sz="1648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Semicírculo 87">
            <a:extLst>
              <a:ext uri="{FF2B5EF4-FFF2-40B4-BE49-F238E27FC236}">
                <a16:creationId xmlns:a16="http://schemas.microsoft.com/office/drawing/2014/main" id="{5DED99FD-3938-4E80-BD3A-734816C3DD91}"/>
              </a:ext>
            </a:extLst>
          </p:cNvPr>
          <p:cNvSpPr/>
          <p:nvPr/>
        </p:nvSpPr>
        <p:spPr>
          <a:xfrm rot="19791203">
            <a:off x="3466356" y="1211407"/>
            <a:ext cx="4798947" cy="4857109"/>
          </a:xfrm>
          <a:prstGeom prst="blockArc">
            <a:avLst>
              <a:gd name="adj1" fmla="val 2290089"/>
              <a:gd name="adj2" fmla="val 6954686"/>
              <a:gd name="adj3" fmla="val 12841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94" name="Seta: Pentágono 93">
            <a:extLst>
              <a:ext uri="{FF2B5EF4-FFF2-40B4-BE49-F238E27FC236}">
                <a16:creationId xmlns:a16="http://schemas.microsoft.com/office/drawing/2014/main" id="{F826891D-2610-4834-A3AA-1FBAA75A108C}"/>
              </a:ext>
            </a:extLst>
          </p:cNvPr>
          <p:cNvSpPr/>
          <p:nvPr/>
        </p:nvSpPr>
        <p:spPr>
          <a:xfrm>
            <a:off x="7529967" y="467711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36" b="1" dirty="0">
                <a:solidFill>
                  <a:schemeClr val="tx1"/>
                </a:solidFill>
                <a:latin typeface="Century Gothic" panose="020B0502020202020204" pitchFamily="34" charset="0"/>
              </a:rPr>
              <a:t>COLABORADORES</a:t>
            </a:r>
            <a:endParaRPr lang="pt-BR" sz="1648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Semicírculo 88">
            <a:extLst>
              <a:ext uri="{FF2B5EF4-FFF2-40B4-BE49-F238E27FC236}">
                <a16:creationId xmlns:a16="http://schemas.microsoft.com/office/drawing/2014/main" id="{BF9CB6FF-CDA9-4587-8C2B-CBDAC71C8E59}"/>
              </a:ext>
            </a:extLst>
          </p:cNvPr>
          <p:cNvSpPr/>
          <p:nvPr/>
        </p:nvSpPr>
        <p:spPr>
          <a:xfrm rot="3456396">
            <a:off x="3363444" y="1032980"/>
            <a:ext cx="4974318" cy="5034605"/>
          </a:xfrm>
          <a:prstGeom prst="blockArc">
            <a:avLst>
              <a:gd name="adj1" fmla="val 2027377"/>
              <a:gd name="adj2" fmla="val 7362320"/>
              <a:gd name="adj3" fmla="val 951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95" name="Seta: Pentágono 94">
            <a:extLst>
              <a:ext uri="{FF2B5EF4-FFF2-40B4-BE49-F238E27FC236}">
                <a16:creationId xmlns:a16="http://schemas.microsoft.com/office/drawing/2014/main" id="{850D58D6-7E9B-4B28-8319-E2875FBCDAB9}"/>
              </a:ext>
            </a:extLst>
          </p:cNvPr>
          <p:cNvSpPr/>
          <p:nvPr/>
        </p:nvSpPr>
        <p:spPr>
          <a:xfrm>
            <a:off x="2017389" y="431405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36" b="1" dirty="0">
                <a:solidFill>
                  <a:schemeClr val="tx1"/>
                </a:solidFill>
                <a:latin typeface="Century Gothic" panose="020B0502020202020204" pitchFamily="34" charset="0"/>
              </a:rPr>
              <a:t>EMPRESÁRIO</a:t>
            </a:r>
            <a:endParaRPr lang="pt-BR" sz="1648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3CCDDB5-6DB8-4C16-9542-1E4B8A69F558}"/>
              </a:ext>
            </a:extLst>
          </p:cNvPr>
          <p:cNvSpPr/>
          <p:nvPr/>
        </p:nvSpPr>
        <p:spPr>
          <a:xfrm>
            <a:off x="3745800" y="1504155"/>
            <a:ext cx="3969979" cy="3969979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48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C0314AE5-354C-4C2F-8C22-C782BFFB2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27" y="2077267"/>
            <a:ext cx="3787765" cy="35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48" grpId="0"/>
      <p:bldP spid="50" grpId="0"/>
      <p:bldP spid="51" grpId="0"/>
      <p:bldP spid="93" grpId="0" animBg="1"/>
      <p:bldP spid="94" grpId="0" animBg="1"/>
      <p:bldP spid="9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D2EDE81-0368-4E69-A3AD-6460EE432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88912" y="4057402"/>
            <a:ext cx="4374535" cy="2302387"/>
          </a:xfrm>
        </p:spPr>
      </p:pic>
      <p:sp>
        <p:nvSpPr>
          <p:cNvPr id="10" name="Espaço Reservado para Conteúdo 4">
            <a:extLst>
              <a:ext uri="{FF2B5EF4-FFF2-40B4-BE49-F238E27FC236}">
                <a16:creationId xmlns:a16="http://schemas.microsoft.com/office/drawing/2014/main" id="{10736D64-A29F-4BE4-BE1A-89C1189D416B}"/>
              </a:ext>
            </a:extLst>
          </p:cNvPr>
          <p:cNvSpPr txBox="1">
            <a:spLocks/>
          </p:cNvSpPr>
          <p:nvPr/>
        </p:nvSpPr>
        <p:spPr>
          <a:xfrm>
            <a:off x="2937162" y="1346682"/>
            <a:ext cx="8936183" cy="353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É A CONFORMIDADE COM AS EXIGÊNCIAS, REQUISITOS DO CLIENTE, NORMAS E REGULAMENTOS;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ADEQUAÇÃO AO USO;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ATENDIMENTO AS EXPECTATIVAS DOS CLIENTES;</a:t>
            </a:r>
          </a:p>
          <a:p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FAZER CERTO DA PRIMEIRA VEZ.</a:t>
            </a:r>
          </a:p>
        </p:txBody>
      </p:sp>
      <p:sp>
        <p:nvSpPr>
          <p:cNvPr id="13" name="Semicírculo 12">
            <a:extLst>
              <a:ext uri="{FF2B5EF4-FFF2-40B4-BE49-F238E27FC236}">
                <a16:creationId xmlns:a16="http://schemas.microsoft.com/office/drawing/2014/main" id="{26C9D9FB-2A81-403D-A983-F7872743355E}"/>
              </a:ext>
            </a:extLst>
          </p:cNvPr>
          <p:cNvSpPr/>
          <p:nvPr/>
        </p:nvSpPr>
        <p:spPr>
          <a:xfrm rot="8991203">
            <a:off x="1740239" y="133098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BBA9BDCC-C697-4E1A-9E3A-DA23DEB283D9}"/>
              </a:ext>
            </a:extLst>
          </p:cNvPr>
          <p:cNvSpPr/>
          <p:nvPr/>
        </p:nvSpPr>
        <p:spPr>
          <a:xfrm>
            <a:off x="213853" y="99122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DEFINIÇÃO</a:t>
            </a:r>
          </a:p>
        </p:txBody>
      </p:sp>
    </p:spTree>
    <p:extLst>
      <p:ext uri="{BB962C8B-B14F-4D97-AF65-F5344CB8AC3E}">
        <p14:creationId xmlns:p14="http://schemas.microsoft.com/office/powerpoint/2010/main" val="23254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" y="2438263"/>
            <a:ext cx="121919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Engenharia de produto / Processo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Modelagem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Encaixe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Ficha técnica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Prototipia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Inovação constante (Eng. Processo)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Impressora 3d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ENGENHARIA INDUSTRIAL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micírculo 12">
            <a:extLst>
              <a:ext uri="{FF2B5EF4-FFF2-40B4-BE49-F238E27FC236}">
                <a16:creationId xmlns:a16="http://schemas.microsoft.com/office/drawing/2014/main" id="{26C9D9FB-2A81-403D-A983-F7872743355E}"/>
              </a:ext>
            </a:extLst>
          </p:cNvPr>
          <p:cNvSpPr/>
          <p:nvPr/>
        </p:nvSpPr>
        <p:spPr>
          <a:xfrm rot="8991203">
            <a:off x="1740239" y="133098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BBA9BDCC-C697-4E1A-9E3A-DA23DEB283D9}"/>
              </a:ext>
            </a:extLst>
          </p:cNvPr>
          <p:cNvSpPr/>
          <p:nvPr/>
        </p:nvSpPr>
        <p:spPr>
          <a:xfrm>
            <a:off x="213853" y="99122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DEFINIÇÃO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226AAA-AC36-47EC-958B-8B4F04FB3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66854" y="991221"/>
            <a:ext cx="5458291" cy="567364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B205D1-3E25-4AB4-A985-F50725D14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áfico 83">
            <a:extLst>
              <a:ext uri="{FF2B5EF4-FFF2-40B4-BE49-F238E27FC236}">
                <a16:creationId xmlns:a16="http://schemas.microsoft.com/office/drawing/2014/main" id="{BE213A33-7828-400B-8348-EEFFD135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64904" y="-336862"/>
            <a:ext cx="7700293" cy="7700293"/>
          </a:xfrm>
          <a:prstGeom prst="rect">
            <a:avLst/>
          </a:prstGeom>
        </p:spPr>
      </p:pic>
      <p:sp>
        <p:nvSpPr>
          <p:cNvPr id="39" name="Semicírculo 38">
            <a:extLst>
              <a:ext uri="{FF2B5EF4-FFF2-40B4-BE49-F238E27FC236}">
                <a16:creationId xmlns:a16="http://schemas.microsoft.com/office/drawing/2014/main" id="{C4A4EAD8-40F3-4040-B274-1D5D6BB36BE9}"/>
              </a:ext>
            </a:extLst>
          </p:cNvPr>
          <p:cNvSpPr/>
          <p:nvPr/>
        </p:nvSpPr>
        <p:spPr>
          <a:xfrm rot="5400000">
            <a:off x="2666464" y="140292"/>
            <a:ext cx="6507870" cy="6577416"/>
          </a:xfrm>
          <a:prstGeom prst="blockArc">
            <a:avLst>
              <a:gd name="adj1" fmla="val 6070298"/>
              <a:gd name="adj2" fmla="val 3807875"/>
              <a:gd name="adj3" fmla="val 11235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35" name="Semicírculo 34">
            <a:extLst>
              <a:ext uri="{FF2B5EF4-FFF2-40B4-BE49-F238E27FC236}">
                <a16:creationId xmlns:a16="http://schemas.microsoft.com/office/drawing/2014/main" id="{5A842B70-72BA-4B83-AE0A-D5905E887C4B}"/>
              </a:ext>
            </a:extLst>
          </p:cNvPr>
          <p:cNvSpPr/>
          <p:nvPr/>
        </p:nvSpPr>
        <p:spPr>
          <a:xfrm rot="14400000">
            <a:off x="3228382" y="595847"/>
            <a:ext cx="5765007" cy="5834876"/>
          </a:xfrm>
          <a:prstGeom prst="blockArc">
            <a:avLst>
              <a:gd name="adj1" fmla="val 11977839"/>
              <a:gd name="adj2" fmla="val 3941908"/>
              <a:gd name="adj3" fmla="val 11740"/>
            </a:avLst>
          </a:prstGeom>
          <a:solidFill>
            <a:srgbClr val="E57E2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30C976BF-1EC5-4811-9443-1510E1E25FD3}"/>
              </a:ext>
            </a:extLst>
          </p:cNvPr>
          <p:cNvSpPr/>
          <p:nvPr/>
        </p:nvSpPr>
        <p:spPr>
          <a:xfrm>
            <a:off x="4042432" y="1330189"/>
            <a:ext cx="4532314" cy="4376705"/>
          </a:xfrm>
          <a:prstGeom prst="ellipse">
            <a:avLst/>
          </a:prstGeom>
          <a:solidFill>
            <a:schemeClr val="bg1">
              <a:lumMod val="9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F3542C0-DC7B-4DFA-8A1A-245B56371E2C}"/>
              </a:ext>
            </a:extLst>
          </p:cNvPr>
          <p:cNvSpPr/>
          <p:nvPr/>
        </p:nvSpPr>
        <p:spPr>
          <a:xfrm>
            <a:off x="4739019" y="2038845"/>
            <a:ext cx="2159715" cy="2159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/>
          </a:p>
        </p:txBody>
      </p:sp>
      <p:sp>
        <p:nvSpPr>
          <p:cNvPr id="30" name="Semicírculo 29">
            <a:extLst>
              <a:ext uri="{FF2B5EF4-FFF2-40B4-BE49-F238E27FC236}">
                <a16:creationId xmlns:a16="http://schemas.microsoft.com/office/drawing/2014/main" id="{D6D7B9D8-1DA9-4730-ABCF-9C3B18AD3828}"/>
              </a:ext>
            </a:extLst>
          </p:cNvPr>
          <p:cNvSpPr/>
          <p:nvPr/>
        </p:nvSpPr>
        <p:spPr>
          <a:xfrm rot="5400000">
            <a:off x="3441227" y="747774"/>
            <a:ext cx="5369897" cy="5531022"/>
          </a:xfrm>
          <a:prstGeom prst="blockArc">
            <a:avLst>
              <a:gd name="adj1" fmla="val 11977839"/>
              <a:gd name="adj2" fmla="val 3956769"/>
              <a:gd name="adj3" fmla="val 13453"/>
            </a:avLst>
          </a:prstGeom>
          <a:solidFill>
            <a:srgbClr val="29B99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48" dirty="0">
              <a:solidFill>
                <a:schemeClr val="tx1"/>
              </a:solidFill>
            </a:endParaRPr>
          </a:p>
        </p:txBody>
      </p:sp>
      <p:sp>
        <p:nvSpPr>
          <p:cNvPr id="5" name="Semicírculo 4">
            <a:extLst>
              <a:ext uri="{FF2B5EF4-FFF2-40B4-BE49-F238E27FC236}">
                <a16:creationId xmlns:a16="http://schemas.microsoft.com/office/drawing/2014/main" id="{AFEDF13A-9C4D-4818-B39E-19A9232868DD}"/>
              </a:ext>
            </a:extLst>
          </p:cNvPr>
          <p:cNvSpPr/>
          <p:nvPr/>
        </p:nvSpPr>
        <p:spPr>
          <a:xfrm rot="16200000">
            <a:off x="3721035" y="1191489"/>
            <a:ext cx="4765370" cy="4757419"/>
          </a:xfrm>
          <a:prstGeom prst="blockArc">
            <a:avLst>
              <a:gd name="adj1" fmla="val 10800000"/>
              <a:gd name="adj2" fmla="val 21467286"/>
              <a:gd name="adj3" fmla="val 11352"/>
            </a:avLst>
          </a:prstGeom>
          <a:solidFill>
            <a:srgbClr val="965BA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48" dirty="0">
              <a:solidFill>
                <a:schemeClr val="tx1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3CCDDB5-6DB8-4C16-9542-1E4B8A69F558}"/>
              </a:ext>
            </a:extLst>
          </p:cNvPr>
          <p:cNvSpPr/>
          <p:nvPr/>
        </p:nvSpPr>
        <p:spPr>
          <a:xfrm>
            <a:off x="4284343" y="1595971"/>
            <a:ext cx="3908486" cy="3908486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Seta: Pentágono 41">
            <a:extLst>
              <a:ext uri="{FF2B5EF4-FFF2-40B4-BE49-F238E27FC236}">
                <a16:creationId xmlns:a16="http://schemas.microsoft.com/office/drawing/2014/main" id="{3CA881EF-D810-4E86-B400-AFC6B765D928}"/>
              </a:ext>
            </a:extLst>
          </p:cNvPr>
          <p:cNvSpPr/>
          <p:nvPr/>
        </p:nvSpPr>
        <p:spPr>
          <a:xfrm>
            <a:off x="7745275" y="5835117"/>
            <a:ext cx="3238549" cy="666051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IDENTIFIQUE AS NECESSIDADES DO CLIENTE</a:t>
            </a:r>
          </a:p>
        </p:txBody>
      </p:sp>
      <p:sp>
        <p:nvSpPr>
          <p:cNvPr id="44" name="Seta: Pentágono 43">
            <a:extLst>
              <a:ext uri="{FF2B5EF4-FFF2-40B4-BE49-F238E27FC236}">
                <a16:creationId xmlns:a16="http://schemas.microsoft.com/office/drawing/2014/main" id="{4FD38B07-6C55-4668-B6F5-829B591FBD0A}"/>
              </a:ext>
            </a:extLst>
          </p:cNvPr>
          <p:cNvSpPr/>
          <p:nvPr/>
        </p:nvSpPr>
        <p:spPr>
          <a:xfrm>
            <a:off x="1184980" y="4747731"/>
            <a:ext cx="3238549" cy="666051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AVALIE SEU PRODUTO/SERVIÇO</a:t>
            </a:r>
          </a:p>
        </p:txBody>
      </p:sp>
      <p:sp>
        <p:nvSpPr>
          <p:cNvPr id="48" name="Espaço Reservado para Conteúdo 4">
            <a:extLst>
              <a:ext uri="{FF2B5EF4-FFF2-40B4-BE49-F238E27FC236}">
                <a16:creationId xmlns:a16="http://schemas.microsoft.com/office/drawing/2014/main" id="{7F40C507-77B0-4706-8F36-428DAC0783C8}"/>
              </a:ext>
            </a:extLst>
          </p:cNvPr>
          <p:cNvSpPr txBox="1">
            <a:spLocks/>
          </p:cNvSpPr>
          <p:nvPr/>
        </p:nvSpPr>
        <p:spPr>
          <a:xfrm>
            <a:off x="352319" y="5571640"/>
            <a:ext cx="2630573" cy="128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CUSTO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EXPECTATIVA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DESIGN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HISTÓRICO</a:t>
            </a: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Seta: Pentágono 48">
            <a:extLst>
              <a:ext uri="{FF2B5EF4-FFF2-40B4-BE49-F238E27FC236}">
                <a16:creationId xmlns:a16="http://schemas.microsoft.com/office/drawing/2014/main" id="{3CC52294-6344-4BEE-A077-63FB0F8CFB43}"/>
              </a:ext>
            </a:extLst>
          </p:cNvPr>
          <p:cNvSpPr/>
          <p:nvPr/>
        </p:nvSpPr>
        <p:spPr>
          <a:xfrm>
            <a:off x="1085299" y="1206358"/>
            <a:ext cx="3238549" cy="666051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AVALIE SEU PROCESSO</a:t>
            </a:r>
          </a:p>
        </p:txBody>
      </p:sp>
      <p:sp>
        <p:nvSpPr>
          <p:cNvPr id="50" name="Espaço Reservado para Conteúdo 4">
            <a:extLst>
              <a:ext uri="{FF2B5EF4-FFF2-40B4-BE49-F238E27FC236}">
                <a16:creationId xmlns:a16="http://schemas.microsoft.com/office/drawing/2014/main" id="{905DB575-5D90-448C-B20A-11DB0599DB5E}"/>
              </a:ext>
            </a:extLst>
          </p:cNvPr>
          <p:cNvSpPr txBox="1">
            <a:spLocks/>
          </p:cNvSpPr>
          <p:nvPr/>
        </p:nvSpPr>
        <p:spPr>
          <a:xfrm>
            <a:off x="74000" y="1963447"/>
            <a:ext cx="2630573" cy="199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FACILIDADE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CONTROLES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AGILIDADE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FLEXIBILIDADE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MANUTENÇÃO</a:t>
            </a: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Seta: Pentágono 50">
            <a:extLst>
              <a:ext uri="{FF2B5EF4-FFF2-40B4-BE49-F238E27FC236}">
                <a16:creationId xmlns:a16="http://schemas.microsoft.com/office/drawing/2014/main" id="{53335297-958E-423F-A053-35A6CA6CE5ED}"/>
              </a:ext>
            </a:extLst>
          </p:cNvPr>
          <p:cNvSpPr/>
          <p:nvPr/>
        </p:nvSpPr>
        <p:spPr>
          <a:xfrm>
            <a:off x="8056619" y="1752702"/>
            <a:ext cx="3238549" cy="666051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CAPACITE E TREINE A SUA EQUIPE</a:t>
            </a:r>
          </a:p>
        </p:txBody>
      </p:sp>
      <p:sp>
        <p:nvSpPr>
          <p:cNvPr id="53" name="Espaço Reservado para Conteúdo 4">
            <a:extLst>
              <a:ext uri="{FF2B5EF4-FFF2-40B4-BE49-F238E27FC236}">
                <a16:creationId xmlns:a16="http://schemas.microsoft.com/office/drawing/2014/main" id="{F3BCD799-2983-4FF4-AD5D-D1DB092EEFDB}"/>
              </a:ext>
            </a:extLst>
          </p:cNvPr>
          <p:cNvSpPr txBox="1">
            <a:spLocks/>
          </p:cNvSpPr>
          <p:nvPr/>
        </p:nvSpPr>
        <p:spPr>
          <a:xfrm>
            <a:off x="9410474" y="2699939"/>
            <a:ext cx="2630573" cy="128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FOCO PARA RESULTADOS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 BUSCA POR SATISFAÇÃO</a:t>
            </a:r>
          </a:p>
          <a:p>
            <a:pPr marL="0" indent="0">
              <a:buNone/>
            </a:pPr>
            <a:r>
              <a:rPr lang="pt-BR" altLang="pt-BR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MENOR DESGASTE DIÁRIO</a:t>
            </a: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1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47417B-B4EA-473F-AC66-633DA0D2D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1182" r="32074"/>
          <a:stretch/>
        </p:blipFill>
        <p:spPr>
          <a:xfrm>
            <a:off x="4946820" y="2271278"/>
            <a:ext cx="2582732" cy="23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8" grpId="0"/>
      <p:bldP spid="49" grpId="0" animBg="1"/>
      <p:bldP spid="50" grpId="0"/>
      <p:bldP spid="51" grpId="0" animBg="1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4">
            <a:extLst>
              <a:ext uri="{FF2B5EF4-FFF2-40B4-BE49-F238E27FC236}">
                <a16:creationId xmlns:a16="http://schemas.microsoft.com/office/drawing/2014/main" id="{10736D64-A29F-4BE4-BE1A-89C1189D416B}"/>
              </a:ext>
            </a:extLst>
          </p:cNvPr>
          <p:cNvSpPr txBox="1">
            <a:spLocks/>
          </p:cNvSpPr>
          <p:nvPr/>
        </p:nvSpPr>
        <p:spPr>
          <a:xfrm>
            <a:off x="3077041" y="1076961"/>
            <a:ext cx="8714509" cy="353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COMO ASSEGURAR A QUALIDADE?</a:t>
            </a:r>
          </a:p>
          <a:p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ANALISE AS NECESSIDADES DOS CLIENTES, MERCADO;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DEFINA REQUISITOS E PADRÕES;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IMPLEMENTE CONTROLE NOS PROCESSOS;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CONSCIENTIZE SUA EQUIPE E FORNECEDORES;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DESENVOLVA A CULTURA DA QUALIDADE NA SUA ORGANIZAÇÃO;</a:t>
            </a: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emicírculo 12">
            <a:extLst>
              <a:ext uri="{FF2B5EF4-FFF2-40B4-BE49-F238E27FC236}">
                <a16:creationId xmlns:a16="http://schemas.microsoft.com/office/drawing/2014/main" id="{26C9D9FB-2A81-403D-A983-F7872743355E}"/>
              </a:ext>
            </a:extLst>
          </p:cNvPr>
          <p:cNvSpPr/>
          <p:nvPr/>
        </p:nvSpPr>
        <p:spPr>
          <a:xfrm rot="8991203">
            <a:off x="1740239" y="133098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BBA9BDCC-C697-4E1A-9E3A-DA23DEB283D9}"/>
              </a:ext>
            </a:extLst>
          </p:cNvPr>
          <p:cNvSpPr/>
          <p:nvPr/>
        </p:nvSpPr>
        <p:spPr>
          <a:xfrm>
            <a:off x="213853" y="99122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21800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80E6B65-7726-428A-9C0A-33B11A631799}"/>
              </a:ext>
            </a:extLst>
          </p:cNvPr>
          <p:cNvSpPr txBox="1">
            <a:spLocks/>
          </p:cNvSpPr>
          <p:nvPr/>
        </p:nvSpPr>
        <p:spPr>
          <a:xfrm>
            <a:off x="835083" y="40780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COMPRAS ON-LINE</a:t>
            </a:r>
          </a:p>
          <a:p>
            <a:r>
              <a:rPr lang="pt-BR" dirty="0"/>
              <a:t>INDICAÇÃO DE SERVIÇOS E PRODUTOS;</a:t>
            </a:r>
          </a:p>
          <a:p>
            <a:r>
              <a:rPr lang="pt-BR" dirty="0"/>
              <a:t>EXPECTATIVA X SATISFAÇÃO</a:t>
            </a:r>
          </a:p>
          <a:p>
            <a:r>
              <a:rPr lang="pt-BR" dirty="0"/>
              <a:t>FIDELIDIDADE</a:t>
            </a:r>
          </a:p>
          <a:p>
            <a:r>
              <a:rPr lang="pt-BR" dirty="0"/>
              <a:t>ADAPTAÇÃO</a:t>
            </a:r>
          </a:p>
          <a:p>
            <a:r>
              <a:rPr lang="pt-BR" dirty="0"/>
              <a:t>NOVO MERCADO</a:t>
            </a:r>
          </a:p>
        </p:txBody>
      </p:sp>
      <p:sp>
        <p:nvSpPr>
          <p:cNvPr id="8" name="Semicírculo 7">
            <a:extLst>
              <a:ext uri="{FF2B5EF4-FFF2-40B4-BE49-F238E27FC236}">
                <a16:creationId xmlns:a16="http://schemas.microsoft.com/office/drawing/2014/main" id="{49EEC1A7-EF5D-49DA-BBDE-24A91E892CD7}"/>
              </a:ext>
            </a:extLst>
          </p:cNvPr>
          <p:cNvSpPr/>
          <p:nvPr/>
        </p:nvSpPr>
        <p:spPr>
          <a:xfrm rot="19791203">
            <a:off x="6888427" y="1506053"/>
            <a:ext cx="4798947" cy="4857109"/>
          </a:xfrm>
          <a:prstGeom prst="blockArc">
            <a:avLst>
              <a:gd name="adj1" fmla="val 2290089"/>
              <a:gd name="adj2" fmla="val 6954686"/>
              <a:gd name="adj3" fmla="val 12841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8B2CB385-3E86-4595-8767-79EAA74B65A0}"/>
              </a:ext>
            </a:extLst>
          </p:cNvPr>
          <p:cNvSpPr/>
          <p:nvPr/>
        </p:nvSpPr>
        <p:spPr>
          <a:xfrm>
            <a:off x="10223981" y="5989073"/>
            <a:ext cx="1859739" cy="696645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 QUE MUDOU?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3D34F7B-9608-4299-B31C-326DF4EE9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5083" y="4491685"/>
            <a:ext cx="3106596" cy="21940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B4933E-FCFE-447D-89C1-844947630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367756" y="2571070"/>
            <a:ext cx="3040434" cy="304043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0EAAA9-3BEC-424D-8807-93260C3951CD}"/>
              </a:ext>
            </a:extLst>
          </p:cNvPr>
          <p:cNvSpPr txBox="1"/>
          <p:nvPr/>
        </p:nvSpPr>
        <p:spPr>
          <a:xfrm>
            <a:off x="7408190" y="7136494"/>
            <a:ext cx="226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it.wikipedia.org/wiki/Convenzioni_ex_art._26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28C0D4B-3FEB-4700-A7E8-BBEC5B58C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36265" y="488373"/>
            <a:ext cx="3631735" cy="304043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0217A58-BFB9-4182-9FBD-04512752CDEC}"/>
              </a:ext>
            </a:extLst>
          </p:cNvPr>
          <p:cNvSpPr txBox="1"/>
          <p:nvPr/>
        </p:nvSpPr>
        <p:spPr>
          <a:xfrm>
            <a:off x="7784211" y="7286494"/>
            <a:ext cx="270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://www.pngall.com/ecommerce-pn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878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4">
            <a:extLst>
              <a:ext uri="{FF2B5EF4-FFF2-40B4-BE49-F238E27FC236}">
                <a16:creationId xmlns:a16="http://schemas.microsoft.com/office/drawing/2014/main" id="{10736D64-A29F-4BE4-BE1A-89C1189D416B}"/>
              </a:ext>
            </a:extLst>
          </p:cNvPr>
          <p:cNvSpPr txBox="1">
            <a:spLocks/>
          </p:cNvSpPr>
          <p:nvPr/>
        </p:nvSpPr>
        <p:spPr>
          <a:xfrm>
            <a:off x="3077041" y="1076960"/>
            <a:ext cx="8714509" cy="547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 QUE PODEMOS ASSEGURAR PARA NOSSOS CLIENTES NO MERCADO TÊXTIL?</a:t>
            </a:r>
          </a:p>
          <a:p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altLang="pt-BR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PRODUTO DE QUALIDADE:</a:t>
            </a:r>
          </a:p>
          <a:p>
            <a:pPr marL="914400" lvl="1" indent="-457200">
              <a:buFont typeface="+mj-lt"/>
              <a:buAutoNum type="alphaLcParenR"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TONALIDADE</a:t>
            </a:r>
          </a:p>
          <a:p>
            <a:pPr marL="914400" lvl="1" indent="-457200">
              <a:buFont typeface="+mj-lt"/>
              <a:buAutoNum type="alphaLcParenR"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COSTURA ADEQUADA</a:t>
            </a:r>
          </a:p>
          <a:p>
            <a:pPr marL="914400" lvl="1" indent="-457200">
              <a:buFont typeface="+mj-lt"/>
              <a:buAutoNum type="alphaLcParenR"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SOLIDEZ </a:t>
            </a:r>
          </a:p>
          <a:p>
            <a:pPr marL="914400" lvl="1" indent="-457200">
              <a:buFont typeface="+mj-lt"/>
              <a:buAutoNum type="alphaLcParenR"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ALTERAÇÕES DIMENSIONAIS</a:t>
            </a:r>
          </a:p>
          <a:p>
            <a:pPr marL="914400" lvl="1" indent="-457200">
              <a:buFont typeface="+mj-lt"/>
              <a:buAutoNum type="alphaLcParenR"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GRAMATURA</a:t>
            </a:r>
          </a:p>
          <a:p>
            <a:pPr marL="457200" lvl="1" indent="0">
              <a:buNone/>
            </a:pPr>
            <a:endParaRPr lang="pt-BR" altLang="pt-BR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altLang="pt-BR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EXISTEM MUITAS MANEIRAS E MÉTODOS, O IMPORTANTE É OLHAR PARA O PRODUTO COM A ÓTICA DO CLIENTE.</a:t>
            </a: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altLang="pt-BR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emicírculo 12">
            <a:extLst>
              <a:ext uri="{FF2B5EF4-FFF2-40B4-BE49-F238E27FC236}">
                <a16:creationId xmlns:a16="http://schemas.microsoft.com/office/drawing/2014/main" id="{26C9D9FB-2A81-403D-A983-F7872743355E}"/>
              </a:ext>
            </a:extLst>
          </p:cNvPr>
          <p:cNvSpPr/>
          <p:nvPr/>
        </p:nvSpPr>
        <p:spPr>
          <a:xfrm rot="8991203">
            <a:off x="1740239" y="133098"/>
            <a:ext cx="4798947" cy="4857109"/>
          </a:xfrm>
          <a:prstGeom prst="blockArc">
            <a:avLst>
              <a:gd name="adj1" fmla="val 2290089"/>
              <a:gd name="adj2" fmla="val 6925184"/>
              <a:gd name="adj3" fmla="val 10484"/>
            </a:avLst>
          </a:prstGeom>
          <a:solidFill>
            <a:srgbClr val="FCBA1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54" dirty="0">
              <a:solidFill>
                <a:schemeClr val="tx1"/>
              </a:solidFill>
            </a:endParaRP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BBA9BDCC-C697-4E1A-9E3A-DA23DEB283D9}"/>
              </a:ext>
            </a:extLst>
          </p:cNvPr>
          <p:cNvSpPr/>
          <p:nvPr/>
        </p:nvSpPr>
        <p:spPr>
          <a:xfrm>
            <a:off x="213853" y="991221"/>
            <a:ext cx="1859739" cy="666051"/>
          </a:xfrm>
          <a:prstGeom prst="homePlate">
            <a:avLst>
              <a:gd name="adj" fmla="val 0"/>
            </a:avLst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REQUISITOS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8364D4-613F-4CBC-876F-479FF99EE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13853" y="4450122"/>
            <a:ext cx="3071247" cy="2303435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17F30F29-988A-4F49-ACB3-6F00C89E8374}"/>
              </a:ext>
            </a:extLst>
          </p:cNvPr>
          <p:cNvSpPr txBox="1">
            <a:spLocks/>
          </p:cNvSpPr>
          <p:nvPr/>
        </p:nvSpPr>
        <p:spPr>
          <a:xfrm>
            <a:off x="8251735" y="1633257"/>
            <a:ext cx="3302956" cy="2706230"/>
          </a:xfrm>
          <a:prstGeom prst="rect">
            <a:avLst/>
          </a:prstGeom>
          <a:solidFill>
            <a:srgbClr val="FC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3600" b="1">
                <a:solidFill>
                  <a:sysClr val="windowText" lastClr="00000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2000" dirty="0"/>
              <a:t>DURABILIDADE</a:t>
            </a:r>
          </a:p>
          <a:p>
            <a:r>
              <a:rPr lang="pt-BR" sz="2000" dirty="0"/>
              <a:t>CUSTO X BENEFÍCIO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1289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4DA68-0A4F-4862-BBFB-6FF6B3BE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SATISFAÇÃO DO CLIENTE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0C723F-3A4B-4BDF-A6AC-CAF94973491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 algn="ctr">
              <a:buNone/>
              <a:defRPr/>
            </a:pPr>
            <a:r>
              <a:rPr lang="pt-BR" sz="3200" dirty="0">
                <a:latin typeface="+mj-lt"/>
                <a:cs typeface="Arial" panose="020B0604020202020204" pitchFamily="34" charset="0"/>
              </a:rPr>
              <a:t>E para o cliente final, cada compra é única! Se nós produzirmos um produto com defeito, uma pessoa ficará insatisfeita.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4EA8C7-A524-4E06-A7ED-8C627EA65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85614" y="3063875"/>
            <a:ext cx="2571750" cy="3429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4FF77D-C006-4C7D-90E7-C211A8020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11150" b="18804"/>
          <a:stretch/>
        </p:blipFill>
        <p:spPr>
          <a:xfrm>
            <a:off x="3639716" y="2855814"/>
            <a:ext cx="8329295" cy="38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0824" y="0"/>
            <a:ext cx="12181176" cy="6858000"/>
            <a:chOff x="0" y="0"/>
            <a:chExt cx="12192000" cy="6858000"/>
          </a:xfrm>
        </p:grpSpPr>
        <p:sp>
          <p:nvSpPr>
            <p:cNvPr id="2" name="Retângulo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" y="0"/>
              <a:ext cx="12181176" cy="6858000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77" y="431100"/>
            <a:ext cx="3238646" cy="10679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" y="6324614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Federação das Indústrias do Estado de Santa Catarina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Rodovia Admar Gonzaga, 2765   Itacorubi - 88034-001 - Florianópolis, SC</a:t>
            </a:r>
          </a:p>
        </p:txBody>
      </p:sp>
      <p:sp>
        <p:nvSpPr>
          <p:cNvPr id="8" name="Retângulo 7"/>
          <p:cNvSpPr/>
          <p:nvPr/>
        </p:nvSpPr>
        <p:spPr bwMode="auto">
          <a:xfrm>
            <a:off x="10824" y="1691344"/>
            <a:ext cx="12181175" cy="3373026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400" b="1" dirty="0">
                <a:solidFill>
                  <a:schemeClr val="accent1">
                    <a:lumMod val="25000"/>
                  </a:schemeClr>
                </a:solidFill>
              </a:rPr>
              <a:t>OBRIGADO</a:t>
            </a:r>
          </a:p>
          <a:p>
            <a:pPr algn="ctr">
              <a:defRPr/>
            </a:pPr>
            <a:endParaRPr lang="pt-BR" sz="2000" b="1" dirty="0">
              <a:solidFill>
                <a:schemeClr val="accent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pt-BR" sz="20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Jairo Dias – </a:t>
            </a:r>
            <a:r>
              <a:rPr lang="pt-BR" sz="20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jairodias@sc.senai.br</a:t>
            </a:r>
            <a:endParaRPr lang="pt-BR" sz="2000" b="1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20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20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Heriberto</a:t>
            </a:r>
            <a:r>
              <a:rPr lang="pt-BR" sz="20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Puff – 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heribertopuff@edu.sc.senai.br</a:t>
            </a:r>
            <a:endParaRPr lang="pt-BR" sz="2000" b="1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20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20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Paulo </a:t>
            </a:r>
            <a:r>
              <a:rPr lang="pt-BR" sz="20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Tarso </a:t>
            </a:r>
            <a:r>
              <a:rPr lang="pt-BR" sz="20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Esteves da Silva –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paulo.silva@sc.senai.br</a:t>
            </a:r>
            <a:endParaRPr lang="pt-BR" sz="20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20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20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Jaqueline </a:t>
            </a:r>
            <a:r>
              <a:rPr lang="pt-BR" sz="20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Juenge</a:t>
            </a:r>
            <a:r>
              <a:rPr lang="pt-BR" sz="20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Costa –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jaqueline.costa@sc.senai.br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pt-BR" sz="20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1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95" y="4754701"/>
            <a:ext cx="4952610" cy="16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370811"/>
            <a:ext cx="1219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Coração da empresa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cobrar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Conhecer Capacidades ( Estoques, Aviamentos)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Planejamentos ( Elo entre setores)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Abastecimentos de fábricas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Otimizar Corte / Costura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PCP (PDCA)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2806644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TRF ( parada de máq.  Automática)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Cabeceiras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Larguras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Separações tonalidades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Qualidade ( retirada ou não de defeitos no enfesto)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125708"/>
            <a:ext cx="12191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Ficha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de produção ( Grupo, células, aéreo, U, Progressivo 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( Funcional Não bonito)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Polivalência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Tempos 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Métodos.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Balanceamento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(Tempo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Potencial)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Retrabalho.</a:t>
            </a:r>
          </a:p>
          <a:p>
            <a:pPr marL="900113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Manutenção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COSTURA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955338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3429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Passadoria</a:t>
            </a:r>
          </a:p>
          <a:p>
            <a:pPr marL="900113" indent="-3429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Limpeza / Organização</a:t>
            </a:r>
          </a:p>
          <a:p>
            <a:pPr marL="900113" indent="-3429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Inspeção  paralela</a:t>
            </a:r>
          </a:p>
          <a:p>
            <a:pPr marL="900113" indent="-3429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Gestão do estoque.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577991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Virtual</a:t>
            </a:r>
          </a:p>
          <a:p>
            <a:pPr marL="900113" indent="-285750">
              <a:buFont typeface="Wingdings" panose="05000000000000000000" pitchFamily="2" charset="2"/>
              <a:buChar char="Ø"/>
            </a:pP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928688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EMBALAGEM E EXPEDIÇÃO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4695486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MOSTRUÁRIO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95" y="4418628"/>
            <a:ext cx="3509541" cy="154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35" y="1976996"/>
            <a:ext cx="4692999" cy="1706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35" y="4418628"/>
            <a:ext cx="4692999" cy="1546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95" y="1951783"/>
            <a:ext cx="3509541" cy="173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928688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COSTURABILIDADE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1252</Words>
  <Application>Microsoft Office PowerPoint</Application>
  <PresentationFormat>Widescreen</PresentationFormat>
  <Paragraphs>275</Paragraphs>
  <Slides>46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Century Gothic</vt:lpstr>
      <vt:lpstr>Futura Bk BT</vt:lpstr>
      <vt:lpstr>Futura Md BT</vt:lpstr>
      <vt:lpstr>Times New Roman</vt:lpstr>
      <vt:lpstr>Wingdings</vt:lpstr>
      <vt:lpstr>Tema do Office</vt:lpstr>
      <vt:lpstr>Apresentação do PowerPoint</vt:lpstr>
      <vt:lpstr>Impacto da qualidade das fibras e fios na produção dos tecidos</vt:lpstr>
      <vt:lpstr>DESENVOLVIMENTO DE PRODUTO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COSTURABILIDADE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QUANTIDADE DE PONTOS PODE CENTÍMETRO</vt:lpstr>
      <vt:lpstr>TIPO DE COSTURA</vt:lpstr>
      <vt:lpstr>CARACTERÍSTICAS DA COSTURA – RESISTÊNCIA E DURABILIDADE</vt:lpstr>
      <vt:lpstr>CARACTERÍSTICAS DA COSTURA – RESISTÊNCIA E DURABILIDADE</vt:lpstr>
      <vt:lpstr>CARACTERÍSTICAS DA COSTURA - ESGARÇAMENTO</vt:lpstr>
      <vt:lpstr>CARACTERÍSTICAS DA COSTURA - APARÊNCIA</vt:lpstr>
      <vt:lpstr>CARACTERÍSTICAS DA COSTURA - APARÊNCIA</vt:lpstr>
      <vt:lpstr>CARACTERÍSTICAS DA COSTURA - ELASTICIDADE</vt:lpstr>
      <vt:lpstr>LINHA</vt:lpstr>
      <vt:lpstr>AGULHA</vt:lpstr>
      <vt:lpstr>TIPO DE MALHA OU TECIDO E ACABAMENTO</vt:lpstr>
      <vt:lpstr>Apresentação do PowerPoint</vt:lpstr>
      <vt:lpstr>FRANZIMENTO DA COSTURA – PRINCIPAIS CAUSAS</vt:lpstr>
      <vt:lpstr>FUROS DE AGULHA</vt:lpstr>
      <vt:lpstr>Apresentação do PowerPoint</vt:lpstr>
      <vt:lpstr>Apresentação do PowerPoint</vt:lpstr>
      <vt:lpstr>TRANSPORTE DO MATERIAL NAS MÁQUINAS DE COSTURA</vt:lpstr>
      <vt:lpstr>Apresentação do PowerPoint</vt:lpstr>
      <vt:lpstr>Apresentação do PowerPoint</vt:lpstr>
      <vt:lpstr>JAQUELINE JUENGE COSTA</vt:lpstr>
      <vt:lpstr>QUALIDADE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SATISFAÇÃO DO CLIENTE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CAMPOS BARBOSA</dc:creator>
  <cp:lastModifiedBy>JAIRO DIAS</cp:lastModifiedBy>
  <cp:revision>94</cp:revision>
  <dcterms:created xsi:type="dcterms:W3CDTF">2019-07-12T19:53:58Z</dcterms:created>
  <dcterms:modified xsi:type="dcterms:W3CDTF">2020-07-10T14:43:02Z</dcterms:modified>
</cp:coreProperties>
</file>